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01" r:id="rId2"/>
    <p:sldId id="380" r:id="rId3"/>
    <p:sldId id="382" r:id="rId4"/>
    <p:sldId id="782" r:id="rId5"/>
    <p:sldId id="383" r:id="rId6"/>
    <p:sldId id="379" r:id="rId7"/>
    <p:sldId id="384" r:id="rId8"/>
    <p:sldId id="378" r:id="rId9"/>
    <p:sldId id="778" r:id="rId10"/>
    <p:sldId id="779" r:id="rId11"/>
    <p:sldId id="334" r:id="rId12"/>
    <p:sldId id="335" r:id="rId13"/>
    <p:sldId id="780" r:id="rId14"/>
    <p:sldId id="781" r:id="rId15"/>
    <p:sldId id="783" r:id="rId16"/>
    <p:sldId id="789" r:id="rId17"/>
    <p:sldId id="790" r:id="rId18"/>
    <p:sldId id="347" r:id="rId19"/>
    <p:sldId id="777" r:id="rId20"/>
    <p:sldId id="364" r:id="rId21"/>
    <p:sldId id="363" r:id="rId22"/>
    <p:sldId id="691" r:id="rId23"/>
    <p:sldId id="786" r:id="rId24"/>
    <p:sldId id="342" r:id="rId25"/>
    <p:sldId id="712" r:id="rId26"/>
    <p:sldId id="684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17" autoAdjust="0"/>
    <p:restoredTop sz="94662" autoAdjust="0"/>
  </p:normalViewPr>
  <p:slideViewPr>
    <p:cSldViewPr>
      <p:cViewPr>
        <p:scale>
          <a:sx n="60" d="100"/>
          <a:sy n="60" d="100"/>
        </p:scale>
        <p:origin x="160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44474-15B9-41F1-A15E-8F919F6D3A14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D972D-42BD-47AF-AC51-6770FF132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65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871" indent="-285719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2879" indent="-228576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031" indent="-228576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183" indent="-228576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334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486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863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5789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29A79-66D5-41C6-B18F-73E320D77C7F}" type="slidenum">
              <a:rPr lang="es-ES" altLang="es-CO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altLang="es-CO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B8A3-DF06-433A-817F-D611A87DE468}" type="datetimeFigureOut">
              <a:rPr lang="es-ES"/>
              <a:pPr>
                <a:defRPr/>
              </a:pPr>
              <a:t>27/02/2024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299FA-9958-493D-9863-545FA57101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50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61553-A735-4298-8ECA-26B582AA5BA6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64650-D83D-438B-AF23-2C61B8583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2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 l="16019" r="21439" b="87950"/>
          <a:stretch/>
        </p:blipFill>
        <p:spPr bwMode="auto">
          <a:xfrm rot="194202" flipH="1">
            <a:off x="51301" y="221150"/>
            <a:ext cx="6489970" cy="7564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1412776"/>
            <a:ext cx="8208912" cy="475252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_tradnl" altLang="es-CO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ＭＳ Ｐゴシック"/>
              </a:rPr>
              <a:t>Bienvenidos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s-ES_tradnl" altLang="es-CO" sz="3200" kern="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  <a:cs typeface="ＭＳ Ｐゴシック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s-ES_tradnl" altLang="es-CO" sz="3200" kern="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  <a:cs typeface="ＭＳ Ｐゴシック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altLang="es-CO" sz="3200" b="1" dirty="0">
                <a:latin typeface="Corbel" panose="020B0503020204020204" pitchFamily="34" charset="0"/>
              </a:rPr>
              <a:t>La Ética Profesional del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altLang="es-CO" sz="3200" b="1" dirty="0">
                <a:latin typeface="Corbel" panose="020B0503020204020204" pitchFamily="34" charset="0"/>
              </a:rPr>
              <a:t>Administrador Público</a:t>
            </a:r>
            <a:endParaRPr lang="es-CO" sz="3200" b="1" dirty="0">
              <a:latin typeface="Corbel" panose="020B0503020204020204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s-ES_tradnl" altLang="es-CO" sz="3200" kern="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  <a:cs typeface="ＭＳ Ｐゴシック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s-ES_tradnl" sz="3200" kern="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  <a:cs typeface="ＭＳ Ｐゴシック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s-ES_trad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Jaime España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CO" sz="2000" dirty="0">
                <a:solidFill>
                  <a:srgbClr val="C00000"/>
                </a:solidFill>
                <a:latin typeface="Corbel" panose="020B0503020204020204" pitchFamily="34" charset="0"/>
                <a:cs typeface="Arial" pitchFamily="34" charset="0"/>
              </a:rPr>
              <a:t>14 países - 18 libros - 54 galardones internacionales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Consultor Senior, Mentor de Mentores y Máster Coach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CO" sz="2000" dirty="0">
                <a:solidFill>
                  <a:srgbClr val="C00000"/>
                </a:solidFill>
                <a:latin typeface="Corbel" panose="020B0503020204020204" pitchFamily="34" charset="0"/>
                <a:cs typeface="Arial" pitchFamily="34" charset="0"/>
              </a:rPr>
              <a:t>Inteligencias Estratégicas, Tácticas, Éticas  y Relacionales</a:t>
            </a:r>
          </a:p>
        </p:txBody>
      </p:sp>
      <p:pic>
        <p:nvPicPr>
          <p:cNvPr id="3" name="Picture 10" descr="Resultado de imagen de logo esap">
            <a:extLst>
              <a:ext uri="{FF2B5EF4-FFF2-40B4-BE49-F238E27FC236}">
                <a16:creationId xmlns:a16="http://schemas.microsoft.com/office/drawing/2014/main" id="{50F1C680-AEB8-41EC-A1B0-B7B73335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1F9D6C8D-627C-4EF2-A568-AC57D1AB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6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8200C40-22F1-8880-B682-CB965BC23E9B}"/>
              </a:ext>
            </a:extLst>
          </p:cNvPr>
          <p:cNvSpPr txBox="1"/>
          <p:nvPr/>
        </p:nvSpPr>
        <p:spPr>
          <a:xfrm>
            <a:off x="1115616" y="1139492"/>
            <a:ext cx="691276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s-MX" sz="3200" b="1" i="0" dirty="0">
                <a:solidFill>
                  <a:srgbClr val="C00000"/>
                </a:solidFill>
                <a:effectLst/>
                <a:latin typeface="Corbel" panose="020B0503020204020204" pitchFamily="34" charset="0"/>
              </a:rPr>
              <a:t>nterconexión moral:</a:t>
            </a:r>
          </a:p>
          <a:p>
            <a:pPr algn="just"/>
            <a:endParaRPr lang="es-MX" sz="2800" dirty="0">
              <a:solidFill>
                <a:srgbClr val="0D0D0D"/>
              </a:solidFill>
              <a:latin typeface="Corbel" panose="020B0503020204020204" pitchFamily="34" charset="0"/>
            </a:endParaRPr>
          </a:p>
          <a:p>
            <a:pPr algn="just"/>
            <a:r>
              <a:rPr lang="es-MX" sz="28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Las decisiones éticas tienen repercusiones más allá de lo individual, tienen </a:t>
            </a:r>
            <a:r>
              <a:rPr lang="es-MX" sz="2800" b="0" i="0" dirty="0">
                <a:solidFill>
                  <a:srgbClr val="000099"/>
                </a:solidFill>
                <a:effectLst/>
                <a:latin typeface="Corbel" panose="020B0503020204020204" pitchFamily="34" charset="0"/>
              </a:rPr>
              <a:t>consecuencias en el bienestar de las personas, la sociedad y el medio ambiente</a:t>
            </a:r>
            <a:r>
              <a:rPr lang="es-MX" sz="28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" name="2 Rectángulo">
            <a:extLst>
              <a:ext uri="{FF2B5EF4-FFF2-40B4-BE49-F238E27FC236}">
                <a16:creationId xmlns:a16="http://schemas.microsoft.com/office/drawing/2014/main" id="{43CC990C-6474-3206-15EE-6BCBEB0C81F4}"/>
              </a:ext>
            </a:extLst>
          </p:cNvPr>
          <p:cNvSpPr/>
          <p:nvPr/>
        </p:nvSpPr>
        <p:spPr>
          <a:xfrm>
            <a:off x="1115616" y="430957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0D0D0D"/>
                </a:solidFill>
                <a:latin typeface="Corbel" panose="020B0503020204020204" pitchFamily="34" charset="0"/>
              </a:rPr>
              <a:t>Individuo   -   Colectivo</a:t>
            </a:r>
          </a:p>
          <a:p>
            <a:pPr algn="ctr"/>
            <a:r>
              <a:rPr lang="es-ES" sz="2800" dirty="0">
                <a:solidFill>
                  <a:srgbClr val="0D0D0D"/>
                </a:solidFill>
                <a:latin typeface="Corbel" panose="020B0503020204020204" pitchFamily="34" charset="0"/>
              </a:rPr>
              <a:t>Mi libertad   -   Tu libertad</a:t>
            </a:r>
          </a:p>
          <a:p>
            <a:pPr algn="ctr"/>
            <a:endParaRPr lang="es-ES" sz="2800" dirty="0">
              <a:solidFill>
                <a:srgbClr val="0D0D0D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sz="2800" dirty="0">
                <a:solidFill>
                  <a:srgbClr val="0D0D0D"/>
                </a:solidFill>
                <a:latin typeface="Corbel" panose="020B0503020204020204" pitchFamily="34" charset="0"/>
              </a:rPr>
              <a:t>Mi libertad termina donde inicia la del otro.</a:t>
            </a:r>
          </a:p>
        </p:txBody>
      </p:sp>
      <p:pic>
        <p:nvPicPr>
          <p:cNvPr id="3" name="Picture 10" descr="Resultado de imagen de logo esap">
            <a:extLst>
              <a:ext uri="{FF2B5EF4-FFF2-40B4-BE49-F238E27FC236}">
                <a16:creationId xmlns:a16="http://schemas.microsoft.com/office/drawing/2014/main" id="{44839B66-8CD0-B2B9-5D1E-4CE8EDD0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385D53C1-D74F-23D2-8EED-DE5B0CEB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D10162C-F0BD-A402-500E-CBE789A9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1520" y="1556792"/>
            <a:ext cx="4200132" cy="144148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86420" tIns="43210" rIns="86420" bIns="43210">
            <a:spAutoFit/>
          </a:bodyPr>
          <a:lstStyle/>
          <a:p>
            <a:pPr algn="ctr"/>
            <a:r>
              <a:rPr lang="es-CO" sz="3200" b="1" dirty="0">
                <a:latin typeface="Corbel" panose="020B0503020204020204" pitchFamily="34" charset="0"/>
              </a:rPr>
              <a:t>Dependencia:</a:t>
            </a:r>
          </a:p>
          <a:p>
            <a:pPr algn="ctr"/>
            <a:r>
              <a:rPr lang="es-CO" sz="2800" dirty="0">
                <a:latin typeface="Corbel" panose="020B0503020204020204" pitchFamily="34" charset="0"/>
              </a:rPr>
              <a:t>Necesidad de estímulos para tener un resultado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9031" y="1556792"/>
            <a:ext cx="4213922" cy="15081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atin typeface="Corbel" panose="020B0503020204020204" pitchFamily="34" charset="0"/>
              </a:rPr>
              <a:t>Independencia</a:t>
            </a:r>
            <a:r>
              <a:rPr lang="es-CO" sz="3600" b="1" dirty="0">
                <a:latin typeface="Corbel" panose="020B0503020204020204" pitchFamily="34" charset="0"/>
              </a:rPr>
              <a:t>:</a:t>
            </a:r>
          </a:p>
          <a:p>
            <a:pPr algn="ctr"/>
            <a:r>
              <a:rPr lang="es-CO" sz="2800" dirty="0">
                <a:latin typeface="Corbel" panose="020B0503020204020204" pitchFamily="34" charset="0"/>
              </a:rPr>
              <a:t>Capacidad para actuar sin supervisión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1187" y="4293096"/>
            <a:ext cx="7937958" cy="1366528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90000"/>
              </a:lnSpc>
              <a:defRPr sz="4400" b="1">
                <a:latin typeface="Corbel" panose="020B0503020204020204" pitchFamily="34" charset="0"/>
              </a:defRPr>
            </a:lvl1pPr>
          </a:lstStyle>
          <a:p>
            <a:r>
              <a:rPr lang="es-CO" sz="3600" dirty="0">
                <a:solidFill>
                  <a:srgbClr val="006600"/>
                </a:solidFill>
              </a:rPr>
              <a:t>Interdependencia:</a:t>
            </a:r>
          </a:p>
          <a:p>
            <a:r>
              <a:rPr lang="es-CO" sz="2800" b="0" dirty="0"/>
              <a:t>Relación de </a:t>
            </a:r>
            <a:r>
              <a:rPr lang="es-CO" sz="2800" u="sng" dirty="0"/>
              <a:t>consciencia</a:t>
            </a:r>
            <a:r>
              <a:rPr lang="es-CO" sz="2800" b="0" dirty="0"/>
              <a:t> y </a:t>
            </a:r>
            <a:r>
              <a:rPr lang="es-CO" sz="2800" u="sng" dirty="0"/>
              <a:t>conciencia</a:t>
            </a:r>
            <a:r>
              <a:rPr lang="es-CO" sz="2800" b="0" dirty="0"/>
              <a:t> en la que comprende la necesidad de reciprocidad</a:t>
            </a: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7E8FDF2B-9E69-C9E3-B55D-328C4684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D5A9AD87-BC2A-F4E1-A498-F63C75A8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22C487E-9277-C82C-F241-569E2EB3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87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536" y="1566879"/>
            <a:ext cx="3912100" cy="107214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86420" tIns="43210" rIns="86420" bIns="43210">
            <a:spAutoFit/>
          </a:bodyPr>
          <a:lstStyle/>
          <a:p>
            <a:pPr algn="ctr"/>
            <a:r>
              <a:rPr lang="es-CO" sz="3600" b="1" dirty="0">
                <a:latin typeface="Corbel" panose="020B0503020204020204" pitchFamily="34" charset="0"/>
              </a:rPr>
              <a:t>Heteronomía:</a:t>
            </a:r>
          </a:p>
          <a:p>
            <a:pPr algn="ctr"/>
            <a:r>
              <a:rPr lang="es-CO" sz="2800" dirty="0">
                <a:latin typeface="Corbel" panose="020B0503020204020204" pitchFamily="34" charset="0"/>
              </a:rPr>
              <a:t>Reglas exógenas</a:t>
            </a:r>
            <a:endParaRPr lang="es-CO" sz="4800" b="1" dirty="0">
              <a:solidFill>
                <a:schemeClr val="tx1">
                  <a:lumMod val="95000"/>
                  <a:lumOff val="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3733074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latin typeface="Corbel" panose="020B0503020204020204" pitchFamily="34" charset="0"/>
              </a:rPr>
              <a:t>Me adhiero voluntariamente.</a:t>
            </a:r>
          </a:p>
          <a:p>
            <a:pPr algn="ctr"/>
            <a:endParaRPr lang="es-CO" sz="2000" dirty="0">
              <a:latin typeface="Corbel" panose="020B0503020204020204" pitchFamily="34" charset="0"/>
            </a:endParaRPr>
          </a:p>
          <a:p>
            <a:pPr algn="ctr"/>
            <a:r>
              <a:rPr lang="es-CO" sz="2800" dirty="0">
                <a:latin typeface="Corbel" panose="020B0503020204020204" pitchFamily="34" charset="0"/>
              </a:rPr>
              <a:t>Voluntariamente me obligo.</a:t>
            </a:r>
          </a:p>
          <a:p>
            <a:pPr algn="ctr"/>
            <a:endParaRPr lang="es-CO" sz="2000" dirty="0">
              <a:latin typeface="Corbel" panose="020B0503020204020204" pitchFamily="34" charset="0"/>
            </a:endParaRPr>
          </a:p>
          <a:p>
            <a:pPr algn="ctr"/>
            <a:r>
              <a:rPr lang="es-CO" sz="2800" dirty="0">
                <a:solidFill>
                  <a:srgbClr val="C00000"/>
                </a:solidFill>
                <a:latin typeface="Corbel" panose="020B0503020204020204" pitchFamily="34" charset="0"/>
              </a:rPr>
              <a:t>Guiar el comportamiento y la voluntad.</a:t>
            </a:r>
            <a:endParaRPr lang="es-ES" sz="28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23520" y="1566879"/>
            <a:ext cx="3924944" cy="10772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atin typeface="Corbel" panose="020B0503020204020204" pitchFamily="34" charset="0"/>
              </a:rPr>
              <a:t>Autonomía:</a:t>
            </a:r>
          </a:p>
          <a:p>
            <a:pPr algn="ctr"/>
            <a:r>
              <a:rPr lang="es-CO" sz="2800" dirty="0">
                <a:latin typeface="Corbel" panose="020B0503020204020204" pitchFamily="34" charset="0"/>
              </a:rPr>
              <a:t>Criterio endógeno</a:t>
            </a:r>
            <a:endParaRPr lang="es-CO" sz="1400" dirty="0">
              <a:latin typeface="Corbel" panose="020B0503020204020204" pitchFamily="34" charset="0"/>
            </a:endParaRPr>
          </a:p>
        </p:txBody>
      </p:sp>
      <p:pic>
        <p:nvPicPr>
          <p:cNvPr id="3" name="Picture 10" descr="Resultado de imagen de logo esap">
            <a:extLst>
              <a:ext uri="{FF2B5EF4-FFF2-40B4-BE49-F238E27FC236}">
                <a16:creationId xmlns:a16="http://schemas.microsoft.com/office/drawing/2014/main" id="{2A6586D8-8C97-0272-40AC-3F49B79B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004277F5-C751-6D32-E107-3C31E260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0EB11F6-B135-CC42-02B4-79763874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25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localizaciones de 'Regreso al futuro': el antes y el ahora ...">
            <a:extLst>
              <a:ext uri="{FF2B5EF4-FFF2-40B4-BE49-F238E27FC236}">
                <a16:creationId xmlns:a16="http://schemas.microsoft.com/office/drawing/2014/main" id="{E2C54C57-ED68-D91D-3F95-89010DD5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10" y="1543205"/>
            <a:ext cx="5561780" cy="37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580F6E-C33F-033C-64EB-E302BE6E7271}"/>
              </a:ext>
            </a:extLst>
          </p:cNvPr>
          <p:cNvSpPr txBox="1"/>
          <p:nvPr/>
        </p:nvSpPr>
        <p:spPr>
          <a:xfrm>
            <a:off x="2093366" y="5403882"/>
            <a:ext cx="49572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Renunciar al placer de hoy.</a:t>
            </a:r>
          </a:p>
          <a:p>
            <a:pPr algn="ctr"/>
            <a:r>
              <a:rPr lang="es-MX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Renunciar a la tentación.</a:t>
            </a:r>
            <a:endParaRPr lang="es-MX" sz="2400" b="1" i="0" dirty="0">
              <a:solidFill>
                <a:srgbClr val="FF0000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0D55D1-176D-B722-4CFC-30C625211331}"/>
              </a:ext>
            </a:extLst>
          </p:cNvPr>
          <p:cNvSpPr txBox="1"/>
          <p:nvPr/>
        </p:nvSpPr>
        <p:spPr>
          <a:xfrm>
            <a:off x="1655676" y="854362"/>
            <a:ext cx="583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latin typeface="Corbel" panose="020B0503020204020204" pitchFamily="34" charset="0"/>
              </a:rPr>
              <a:t>¿Qué dirá mi yo del futuro?</a:t>
            </a:r>
            <a:endParaRPr lang="es-MX" sz="2800" b="1" i="0" dirty="0">
              <a:solidFill>
                <a:srgbClr val="FF0000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3" name="Picture 10" descr="Resultado de imagen de logo esap">
            <a:extLst>
              <a:ext uri="{FF2B5EF4-FFF2-40B4-BE49-F238E27FC236}">
                <a16:creationId xmlns:a16="http://schemas.microsoft.com/office/drawing/2014/main" id="{6094A959-F2F4-F535-1FC8-7135DB27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0F06E403-792B-BE96-6D15-8560FE39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3BBA796-CBCC-371C-9DF8-0CFF368C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3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10 Highest-Grossing Demi Moore Movies, Ranked">
            <a:extLst>
              <a:ext uri="{FF2B5EF4-FFF2-40B4-BE49-F238E27FC236}">
                <a16:creationId xmlns:a16="http://schemas.microsoft.com/office/drawing/2014/main" id="{81BAA574-D754-4E3B-F0F7-35C9DAB5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643063"/>
            <a:ext cx="63531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FC5217-C61F-5E2B-0AB3-BD09F80FDC04}"/>
              </a:ext>
            </a:extLst>
          </p:cNvPr>
          <p:cNvSpPr txBox="1"/>
          <p:nvPr/>
        </p:nvSpPr>
        <p:spPr>
          <a:xfrm>
            <a:off x="1395413" y="5315956"/>
            <a:ext cx="6353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A mí que me importa tu integridad</a:t>
            </a:r>
            <a:endParaRPr lang="es-MX" sz="2400" b="1" i="0" dirty="0">
              <a:solidFill>
                <a:srgbClr val="FF0000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FD68A194-85B8-5660-39F5-D3A547771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8AB76135-2C4E-9BDD-B2AB-5D9625D7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C8420D9-5C94-CB07-02FF-F4FD3763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1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7AA8868-2E12-DB1E-4815-3780DD35953C}"/>
              </a:ext>
            </a:extLst>
          </p:cNvPr>
          <p:cNvSpPr txBox="1"/>
          <p:nvPr/>
        </p:nvSpPr>
        <p:spPr>
          <a:xfrm>
            <a:off x="711332" y="1137760"/>
            <a:ext cx="77473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u="sng" dirty="0">
                <a:latin typeface="Corbel" panose="020B0503020204020204" pitchFamily="34" charset="0"/>
              </a:rPr>
              <a:t>Libre albedrío (Filosofía)</a:t>
            </a:r>
          </a:p>
          <a:p>
            <a:pPr algn="just"/>
            <a:endParaRPr lang="es-MX" sz="2400" dirty="0">
              <a:latin typeface="Corbel" panose="020B0503020204020204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orbel" panose="020B0503020204020204" pitchFamily="34" charset="0"/>
              </a:rPr>
              <a:t>Posibilidad para Elegir o Renunciar.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orbel" panose="020B0503020204020204" pitchFamily="34" charset="0"/>
              </a:rPr>
              <a:t>Libertad para obrar bien o mal.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0099"/>
                </a:solidFill>
                <a:latin typeface="Corbel" panose="020B0503020204020204" pitchFamily="34" charset="0"/>
              </a:rPr>
              <a:t>Buen uso de la libertad.</a:t>
            </a:r>
            <a:endParaRPr lang="es-CO" sz="2400" b="1" dirty="0">
              <a:solidFill>
                <a:srgbClr val="000099"/>
              </a:solidFill>
              <a:latin typeface="Corbel" panose="020B05030202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154E15-5612-87A6-F0C9-0C26AAF8001B}"/>
              </a:ext>
            </a:extLst>
          </p:cNvPr>
          <p:cNvSpPr txBox="1"/>
          <p:nvPr/>
        </p:nvSpPr>
        <p:spPr>
          <a:xfrm>
            <a:off x="711332" y="3879260"/>
            <a:ext cx="774736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u="sng" dirty="0">
                <a:latin typeface="Corbel" panose="020B0503020204020204" pitchFamily="34" charset="0"/>
              </a:rPr>
              <a:t>Libre albedrío (Derecho).</a:t>
            </a:r>
          </a:p>
          <a:p>
            <a:pPr algn="just"/>
            <a:endParaRPr lang="es-MX" sz="2400" dirty="0">
              <a:latin typeface="Corbel" panose="020B0503020204020204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orbel" panose="020B0503020204020204" pitchFamily="34" charset="0"/>
              </a:rPr>
              <a:t>Fundamento legal: “Quien comete un delito usa su libertad para hacer el mal y elije o acepta las consecuencias” </a:t>
            </a: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(Castigo --- Impunidad)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Buen uso de la libertad.</a:t>
            </a:r>
            <a:endParaRPr lang="es-CO" sz="24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36509740-3287-363B-BCD3-FB5057C0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A89E5FC6-A098-0AE6-7885-EB7212D6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B0AA12-CEF4-B180-1A94-D1C544CB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3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0D72AF6-FB23-1A45-1657-16E61B37D4BB}"/>
              </a:ext>
            </a:extLst>
          </p:cNvPr>
          <p:cNvSpPr txBox="1"/>
          <p:nvPr/>
        </p:nvSpPr>
        <p:spPr>
          <a:xfrm>
            <a:off x="482292" y="1298256"/>
            <a:ext cx="3873684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Legal</a:t>
            </a:r>
          </a:p>
          <a:p>
            <a:pPr algn="just">
              <a:buClr>
                <a:srgbClr val="C00000"/>
              </a:buClr>
            </a:pPr>
            <a:endParaRPr lang="es-MX" sz="2000" dirty="0">
              <a:latin typeface="Corbel" panose="020B0503020204020204" pitchFamily="34" charset="0"/>
            </a:endParaRPr>
          </a:p>
          <a:p>
            <a:pPr marL="176213" indent="-1762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Corbel" panose="020B0503020204020204" pitchFamily="34" charset="0"/>
              </a:rPr>
              <a:t>Exógeno</a:t>
            </a:r>
          </a:p>
          <a:p>
            <a:pPr marL="176213" indent="-1762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Corbel" panose="020B0503020204020204" pitchFamily="34" charset="0"/>
              </a:rPr>
              <a:t>Ley y normas establecidas.</a:t>
            </a:r>
          </a:p>
          <a:p>
            <a:pPr marL="176213" indent="-1762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Corbel" panose="020B0503020204020204" pitchFamily="34" charset="0"/>
              </a:rPr>
              <a:t>Respetar el marco jurídico definido por la Constitución o las leyes.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A05284-6CDC-4DB6-1135-63A0C128335F}"/>
              </a:ext>
            </a:extLst>
          </p:cNvPr>
          <p:cNvSpPr txBox="1"/>
          <p:nvPr/>
        </p:nvSpPr>
        <p:spPr>
          <a:xfrm>
            <a:off x="4801040" y="1283508"/>
            <a:ext cx="3873684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0099"/>
                </a:solidFill>
                <a:latin typeface="Corbel" panose="020B0503020204020204" pitchFamily="34" charset="0"/>
              </a:rPr>
              <a:t>Moral</a:t>
            </a:r>
          </a:p>
          <a:p>
            <a:pPr algn="just"/>
            <a:endParaRPr lang="es-MX" sz="2000" dirty="0">
              <a:latin typeface="Corbel" panose="020B0503020204020204" pitchFamily="34" charset="0"/>
            </a:endParaRPr>
          </a:p>
          <a:p>
            <a:pPr marL="176213" indent="-176213" algn="just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Corbel" panose="020B0503020204020204" pitchFamily="34" charset="0"/>
              </a:rPr>
              <a:t>Endógeno</a:t>
            </a:r>
          </a:p>
          <a:p>
            <a:pPr marL="176213" indent="-176213" algn="just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Corbel" panose="020B0503020204020204" pitchFamily="34" charset="0"/>
              </a:rPr>
              <a:t>Es legítimo el comportamiento que puede fundamentarse o justificarse en los criterios y </a:t>
            </a:r>
            <a:r>
              <a:rPr lang="es-MX" sz="2000">
                <a:latin typeface="Corbel" panose="020B0503020204020204" pitchFamily="34" charset="0"/>
              </a:rPr>
              <a:t>referentes del </a:t>
            </a:r>
            <a:r>
              <a:rPr lang="es-MX" sz="2000" dirty="0">
                <a:latin typeface="Corbel" panose="020B0503020204020204" pitchFamily="34" charset="0"/>
              </a:rPr>
              <a:t>virtuosismo.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5AAC81-12DA-E125-AA3B-AD808DEABF17}"/>
              </a:ext>
            </a:extLst>
          </p:cNvPr>
          <p:cNvSpPr txBox="1"/>
          <p:nvPr/>
        </p:nvSpPr>
        <p:spPr>
          <a:xfrm>
            <a:off x="266268" y="4608892"/>
            <a:ext cx="8626212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6600"/>
                </a:solidFill>
                <a:latin typeface="Corbel" panose="020B0503020204020204" pitchFamily="34" charset="0"/>
              </a:rPr>
              <a:t>Lo legal no es necesariamente moral.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2B6B02-71E0-2734-E99D-D5F7432A424A}"/>
              </a:ext>
            </a:extLst>
          </p:cNvPr>
          <p:cNvSpPr txBox="1"/>
          <p:nvPr/>
        </p:nvSpPr>
        <p:spPr>
          <a:xfrm>
            <a:off x="251520" y="5328972"/>
            <a:ext cx="8640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Ética propone el ideal de humanidad</a:t>
            </a:r>
          </a:p>
          <a:p>
            <a:pPr algn="ctr"/>
            <a:r>
              <a:rPr lang="es-MX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para una vida digna y sostenible</a:t>
            </a:r>
            <a:endParaRPr lang="es-CO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1F4A71-279B-BB32-E396-5F9155ED5CAF}"/>
              </a:ext>
            </a:extLst>
          </p:cNvPr>
          <p:cNvSpPr txBox="1"/>
          <p:nvPr/>
        </p:nvSpPr>
        <p:spPr>
          <a:xfrm>
            <a:off x="266268" y="3875796"/>
            <a:ext cx="862448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buClr>
                <a:srgbClr val="000099"/>
              </a:buClr>
            </a:pPr>
            <a:r>
              <a:rPr lang="es-MX" sz="2400" b="1" dirty="0">
                <a:solidFill>
                  <a:srgbClr val="006600"/>
                </a:solidFill>
                <a:latin typeface="Corbel" panose="020B0503020204020204" pitchFamily="34" charset="0"/>
              </a:rPr>
              <a:t>Buen comportamiento, incluso sin </a:t>
            </a:r>
            <a:r>
              <a:rPr lang="es-MX" sz="2400" b="1" dirty="0" err="1">
                <a:solidFill>
                  <a:srgbClr val="006600"/>
                </a:solidFill>
                <a:latin typeface="Corbel" panose="020B0503020204020204" pitchFamily="34" charset="0"/>
              </a:rPr>
              <a:t>estár</a:t>
            </a:r>
            <a:r>
              <a:rPr lang="es-MX" sz="2400" b="1" dirty="0">
                <a:solidFill>
                  <a:srgbClr val="006600"/>
                </a:solidFill>
                <a:latin typeface="Corbel" panose="020B0503020204020204" pitchFamily="34" charset="0"/>
              </a:rPr>
              <a:t> legalmente obligado.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FD71F3-586D-C3D7-B13C-8653C992135B}"/>
              </a:ext>
            </a:extLst>
          </p:cNvPr>
          <p:cNvGrpSpPr/>
          <p:nvPr/>
        </p:nvGrpSpPr>
        <p:grpSpPr>
          <a:xfrm>
            <a:off x="1447892" y="679315"/>
            <a:ext cx="6264696" cy="877476"/>
            <a:chOff x="1447892" y="679315"/>
            <a:chExt cx="6264696" cy="877476"/>
          </a:xfrm>
        </p:grpSpPr>
        <p:sp>
          <p:nvSpPr>
            <p:cNvPr id="9" name="4 Flecha curvada hacia la derecha">
              <a:extLst>
                <a:ext uri="{FF2B5EF4-FFF2-40B4-BE49-F238E27FC236}">
                  <a16:creationId xmlns:a16="http://schemas.microsoft.com/office/drawing/2014/main" id="{DE2CA3D2-2B5E-94D5-E618-B7EBD9209972}"/>
                </a:ext>
              </a:extLst>
            </p:cNvPr>
            <p:cNvSpPr/>
            <p:nvPr/>
          </p:nvSpPr>
          <p:spPr>
            <a:xfrm rot="16200000" flipH="1" flipV="1">
              <a:off x="4141502" y="-2014295"/>
              <a:ext cx="877476" cy="6264696"/>
            </a:xfrm>
            <a:prstGeom prst="curvedRightArrow">
              <a:avLst>
                <a:gd name="adj1" fmla="val 25000"/>
                <a:gd name="adj2" fmla="val 78690"/>
                <a:gd name="adj3" fmla="val 25000"/>
              </a:avLst>
            </a:prstGeom>
            <a:solidFill>
              <a:srgbClr val="FF0000"/>
            </a:soli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AED9F2F-8A3C-6DE2-C159-E195ACBD3AA0}"/>
                </a:ext>
              </a:extLst>
            </p:cNvPr>
            <p:cNvSpPr txBox="1"/>
            <p:nvPr/>
          </p:nvSpPr>
          <p:spPr>
            <a:xfrm>
              <a:off x="2525857" y="833003"/>
              <a:ext cx="4108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>
                  <a:solidFill>
                    <a:srgbClr val="FF0000"/>
                  </a:solidFill>
                </a:rPr>
                <a:t>No jugar a saltarse las reglas</a:t>
              </a:r>
            </a:p>
          </p:txBody>
        </p:sp>
      </p:grp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CBBEBD8F-068C-F20C-C7D5-531A1BFC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2F4A4EC1-C043-7832-D051-5600F459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3A5AC2B-257B-6068-507C-56974297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C6E44AA-F2AA-6F5B-4DAA-C3274700E92E}"/>
              </a:ext>
            </a:extLst>
          </p:cNvPr>
          <p:cNvSpPr txBox="1"/>
          <p:nvPr/>
        </p:nvSpPr>
        <p:spPr>
          <a:xfrm>
            <a:off x="639324" y="1279811"/>
            <a:ext cx="358565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Normas de Conducta</a:t>
            </a:r>
          </a:p>
          <a:p>
            <a:pPr algn="just"/>
            <a:endParaRPr lang="es-MX" sz="2000" dirty="0">
              <a:latin typeface="Corbel" panose="020B0503020204020204" pitchFamily="34" charset="0"/>
            </a:endParaRPr>
          </a:p>
          <a:p>
            <a:pPr marL="354013" indent="-354013" algn="just">
              <a:buSzPct val="125000"/>
              <a:buFont typeface="+mj-lt"/>
              <a:buAutoNum type="arabicPeriod"/>
            </a:pPr>
            <a:r>
              <a:rPr lang="es-MX" sz="2000" dirty="0">
                <a:latin typeface="Corbel" panose="020B0503020204020204" pitchFamily="34" charset="0"/>
              </a:rPr>
              <a:t>No dañar.</a:t>
            </a:r>
          </a:p>
          <a:p>
            <a:pPr marL="354013" indent="-354013" algn="just">
              <a:buSzPct val="125000"/>
              <a:buFont typeface="+mj-lt"/>
              <a:buAutoNum type="arabicPeriod"/>
            </a:pPr>
            <a:r>
              <a:rPr lang="es-MX" sz="2000" dirty="0">
                <a:latin typeface="Corbel" panose="020B0503020204020204" pitchFamily="34" charset="0"/>
              </a:rPr>
              <a:t>No mentir.</a:t>
            </a:r>
          </a:p>
          <a:p>
            <a:pPr marL="354013" indent="-354013" algn="just">
              <a:buSzPct val="125000"/>
              <a:buFont typeface="+mj-lt"/>
              <a:buAutoNum type="arabicPeriod"/>
            </a:pPr>
            <a:r>
              <a:rPr lang="es-MX" sz="2000" dirty="0">
                <a:latin typeface="Corbel" panose="020B0503020204020204" pitchFamily="34" charset="0"/>
              </a:rPr>
              <a:t>No robar.</a:t>
            </a:r>
          </a:p>
          <a:p>
            <a:pPr marL="354013" indent="-354013" algn="just">
              <a:buSzPct val="125000"/>
              <a:buFont typeface="+mj-lt"/>
              <a:buAutoNum type="arabicPeriod"/>
            </a:pPr>
            <a:r>
              <a:rPr lang="es-MX" sz="2000" dirty="0">
                <a:latin typeface="Corbel" panose="020B0503020204020204" pitchFamily="34" charset="0"/>
              </a:rPr>
              <a:t>Respetar las diferencias.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8876E08-2E09-7059-AC15-5EE4ACE0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012" y="4301354"/>
            <a:ext cx="3837680" cy="1692771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000099"/>
                </a:solidFill>
                <a:latin typeface="Corbel" panose="020B0503020204020204" pitchFamily="34" charset="0"/>
              </a:rPr>
              <a:t>Código de Honor</a:t>
            </a:r>
          </a:p>
          <a:p>
            <a:pPr algn="just"/>
            <a:endParaRPr lang="es-CO" sz="2000" b="1" u="sng" dirty="0">
              <a:latin typeface="Corbel" panose="020B0503020204020204" pitchFamily="34" charset="0"/>
              <a:cs typeface="Arial" pitchFamily="34" charset="0"/>
            </a:endParaRPr>
          </a:p>
          <a:p>
            <a:pPr marL="354013" indent="-354013" algn="just">
              <a:buSzPct val="125000"/>
              <a:buFont typeface="+mj-lt"/>
              <a:buAutoNum type="arabicPeriod"/>
            </a:pPr>
            <a:r>
              <a:rPr lang="es-CO" sz="2000" dirty="0">
                <a:latin typeface="Corbel" panose="020B0503020204020204" pitchFamily="34" charset="0"/>
                <a:cs typeface="Arial" pitchFamily="34" charset="0"/>
              </a:rPr>
              <a:t>Somos justos y bondadosos.</a:t>
            </a:r>
          </a:p>
          <a:p>
            <a:pPr marL="354013" indent="-354013" algn="just">
              <a:buSzPct val="125000"/>
              <a:buFont typeface="+mj-lt"/>
              <a:buAutoNum type="arabicPeriod"/>
            </a:pPr>
            <a:r>
              <a:rPr lang="es-CO" sz="2000" dirty="0">
                <a:latin typeface="Corbel" panose="020B0503020204020204" pitchFamily="34" charset="0"/>
                <a:cs typeface="Arial" pitchFamily="34" charset="0"/>
              </a:rPr>
              <a:t>Somos íntegros y compasivos.</a:t>
            </a:r>
          </a:p>
          <a:p>
            <a:pPr marL="354013" indent="-354013" algn="just">
              <a:buSzPct val="125000"/>
              <a:buFont typeface="+mj-lt"/>
              <a:buAutoNum type="arabicPeriod"/>
            </a:pPr>
            <a:r>
              <a:rPr lang="es-CO" sz="2000" dirty="0">
                <a:latin typeface="Corbel" panose="020B0503020204020204" pitchFamily="34" charset="0"/>
                <a:cs typeface="Arial" pitchFamily="34" charset="0"/>
              </a:rPr>
              <a:t>Somos probos y confiables.</a:t>
            </a:r>
            <a:endParaRPr lang="es-CO" sz="2000" b="0" dirty="0">
              <a:latin typeface="Corbel" panose="020B0503020204020204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F81B20-1BA6-16BB-EEA6-030F67EC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26" y="1251733"/>
            <a:ext cx="3585652" cy="20567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8EBACC-3673-58F1-8E7F-7260AF2C3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40" b="8615"/>
          <a:stretch/>
        </p:blipFill>
        <p:spPr>
          <a:xfrm>
            <a:off x="1344948" y="3874064"/>
            <a:ext cx="2174405" cy="2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CC10A4A9-C8BB-5C31-2F77-37567DEE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62DC9359-CF79-9DE9-3B01-1566C3E4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D14D239-35F6-7455-CB87-99950533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3578" y="849880"/>
            <a:ext cx="759684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s-ES" sz="2000" b="1" dirty="0">
                <a:latin typeface="Corbel" panose="020B0503020204020204" pitchFamily="34" charset="0"/>
              </a:rPr>
              <a:t>義 </a:t>
            </a:r>
            <a:r>
              <a:rPr lang="es-ES" sz="2000" b="1" i="1" dirty="0">
                <a:latin typeface="Corbel" panose="020B0503020204020204" pitchFamily="34" charset="0"/>
              </a:rPr>
              <a:t>Gi -</a:t>
            </a:r>
            <a:r>
              <a:rPr lang="es-ES" sz="2000" b="1" dirty="0">
                <a:latin typeface="Corbel" panose="020B0503020204020204" pitchFamily="34" charset="0"/>
              </a:rPr>
              <a:t> </a:t>
            </a:r>
            <a:r>
              <a:rPr lang="es-ES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Rectitud</a:t>
            </a:r>
          </a:p>
          <a:p>
            <a:pPr algn="just"/>
            <a:r>
              <a:rPr lang="es-ES" sz="2000" dirty="0">
                <a:latin typeface="Corbel" panose="020B0503020204020204" pitchFamily="34" charset="0"/>
              </a:rPr>
              <a:t>Discernir lo correcto y lo incorrecto.</a:t>
            </a:r>
          </a:p>
          <a:p>
            <a:pPr algn="just"/>
            <a:endParaRPr lang="es-ES" sz="700" dirty="0">
              <a:latin typeface="Corbel" panose="020B0503020204020204" pitchFamily="34" charset="0"/>
            </a:endParaRPr>
          </a:p>
          <a:p>
            <a:pPr algn="r"/>
            <a:r>
              <a:rPr lang="ja-JP" altLang="es-ES" sz="2000" b="1" dirty="0">
                <a:latin typeface="Corbel" panose="020B0503020204020204" pitchFamily="34" charset="0"/>
              </a:rPr>
              <a:t>勇 </a:t>
            </a:r>
            <a:r>
              <a:rPr lang="es-ES" sz="2000" b="1" i="1" dirty="0" err="1">
                <a:latin typeface="Corbel" panose="020B0503020204020204" pitchFamily="34" charset="0"/>
              </a:rPr>
              <a:t>Yu</a:t>
            </a:r>
            <a:r>
              <a:rPr lang="es-ES" sz="2000" b="1" dirty="0">
                <a:latin typeface="Corbel" panose="020B0503020204020204" pitchFamily="34" charset="0"/>
              </a:rPr>
              <a:t> - </a:t>
            </a:r>
            <a:r>
              <a:rPr lang="es-ES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Coraje</a:t>
            </a:r>
          </a:p>
          <a:p>
            <a:pPr algn="r"/>
            <a:r>
              <a:rPr lang="es-ES" sz="2000" dirty="0">
                <a:latin typeface="Corbel" panose="020B0503020204020204" pitchFamily="34" charset="0"/>
              </a:rPr>
              <a:t>Heroísmo, inteligencia y precaución.</a:t>
            </a:r>
          </a:p>
          <a:p>
            <a:pPr algn="just"/>
            <a:endParaRPr lang="es-ES" sz="700" dirty="0">
              <a:latin typeface="Corbel" panose="020B0503020204020204" pitchFamily="34" charset="0"/>
            </a:endParaRPr>
          </a:p>
          <a:p>
            <a:pPr algn="just"/>
            <a:r>
              <a:rPr lang="ja-JP" altLang="es-ES" sz="2000" b="1" dirty="0">
                <a:latin typeface="Corbel" panose="020B0503020204020204" pitchFamily="34" charset="0"/>
              </a:rPr>
              <a:t>仁 </a:t>
            </a:r>
            <a:r>
              <a:rPr lang="es-ES" sz="2000" b="1" i="1" dirty="0" err="1">
                <a:latin typeface="Corbel" panose="020B0503020204020204" pitchFamily="34" charset="0"/>
              </a:rPr>
              <a:t>Jin</a:t>
            </a:r>
            <a:r>
              <a:rPr lang="es-ES" sz="2000" b="1" dirty="0">
                <a:latin typeface="Corbel" panose="020B0503020204020204" pitchFamily="34" charset="0"/>
              </a:rPr>
              <a:t> - </a:t>
            </a:r>
            <a:r>
              <a:rPr lang="es-ES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Compasión</a:t>
            </a:r>
          </a:p>
          <a:p>
            <a:pPr algn="just"/>
            <a:r>
              <a:rPr lang="es-ES" sz="2000" dirty="0">
                <a:latin typeface="Corbel" panose="020B0503020204020204" pitchFamily="34" charset="0"/>
              </a:rPr>
              <a:t>Apoyar con sabiduría</a:t>
            </a:r>
          </a:p>
          <a:p>
            <a:pPr algn="just"/>
            <a:endParaRPr lang="es-CO" altLang="ja-JP" sz="700" b="1" dirty="0">
              <a:latin typeface="Corbel" panose="020B0503020204020204" pitchFamily="34" charset="0"/>
            </a:endParaRPr>
          </a:p>
          <a:p>
            <a:pPr algn="r"/>
            <a:r>
              <a:rPr lang="ja-JP" altLang="es-ES" sz="2000" b="1" dirty="0">
                <a:latin typeface="Corbel" panose="020B0503020204020204" pitchFamily="34" charset="0"/>
              </a:rPr>
              <a:t>礼 </a:t>
            </a:r>
            <a:r>
              <a:rPr lang="es-ES" sz="2000" b="1" i="1" dirty="0" err="1">
                <a:latin typeface="Corbel" panose="020B0503020204020204" pitchFamily="34" charset="0"/>
              </a:rPr>
              <a:t>Rei</a:t>
            </a:r>
            <a:r>
              <a:rPr lang="es-ES" sz="2000" b="1" dirty="0">
                <a:latin typeface="Corbel" panose="020B0503020204020204" pitchFamily="34" charset="0"/>
              </a:rPr>
              <a:t> - </a:t>
            </a:r>
            <a:r>
              <a:rPr lang="es-ES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Respeto</a:t>
            </a:r>
          </a:p>
          <a:p>
            <a:pPr algn="r"/>
            <a:r>
              <a:rPr lang="es-ES" sz="2000" dirty="0">
                <a:latin typeface="Corbel" panose="020B0503020204020204" pitchFamily="34" charset="0"/>
              </a:rPr>
              <a:t>Cortesía incluso con los enemigos.</a:t>
            </a:r>
          </a:p>
          <a:p>
            <a:pPr algn="just"/>
            <a:endParaRPr lang="es-ES" altLang="ja-JP" sz="700" b="1" dirty="0">
              <a:latin typeface="Corbel" panose="020B0503020204020204" pitchFamily="34" charset="0"/>
            </a:endParaRPr>
          </a:p>
          <a:p>
            <a:pPr algn="just"/>
            <a:r>
              <a:rPr lang="ja-JP" altLang="es-ES" sz="2000" b="1" dirty="0">
                <a:latin typeface="Corbel" panose="020B0503020204020204" pitchFamily="34" charset="0"/>
              </a:rPr>
              <a:t>誠 </a:t>
            </a:r>
            <a:r>
              <a:rPr lang="es-ES" sz="2000" b="1" i="1" dirty="0" err="1">
                <a:latin typeface="Corbel" panose="020B0503020204020204" pitchFamily="34" charset="0"/>
              </a:rPr>
              <a:t>Makoto</a:t>
            </a:r>
            <a:r>
              <a:rPr lang="es-ES" sz="2000" b="1" dirty="0">
                <a:latin typeface="Corbel" panose="020B0503020204020204" pitchFamily="34" charset="0"/>
              </a:rPr>
              <a:t> - </a:t>
            </a:r>
            <a:r>
              <a:rPr lang="es-ES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Honestidad absoluta</a:t>
            </a:r>
          </a:p>
          <a:p>
            <a:pPr algn="just"/>
            <a:r>
              <a:rPr lang="es-ES" sz="2000" dirty="0">
                <a:latin typeface="Corbel" panose="020B0503020204020204" pitchFamily="34" charset="0"/>
              </a:rPr>
              <a:t>Decir que lo hará, es como si ya estuviera hecho.</a:t>
            </a:r>
          </a:p>
          <a:p>
            <a:pPr algn="just"/>
            <a:endParaRPr lang="es-ES" sz="700" dirty="0">
              <a:latin typeface="Corbel" panose="020B0503020204020204" pitchFamily="34" charset="0"/>
            </a:endParaRPr>
          </a:p>
          <a:p>
            <a:pPr algn="r"/>
            <a:r>
              <a:rPr lang="ja-JP" altLang="es-ES" sz="2000" b="1" dirty="0">
                <a:latin typeface="Corbel" panose="020B0503020204020204" pitchFamily="34" charset="0"/>
              </a:rPr>
              <a:t>名誉「名譽」</a:t>
            </a:r>
            <a:r>
              <a:rPr lang="es-ES" sz="2000" b="1" i="1" dirty="0" err="1">
                <a:latin typeface="Corbel" panose="020B0503020204020204" pitchFamily="34" charset="0"/>
              </a:rPr>
              <a:t>Meiyo</a:t>
            </a:r>
            <a:r>
              <a:rPr lang="es-ES" sz="2000" b="1" dirty="0">
                <a:latin typeface="Corbel" panose="020B0503020204020204" pitchFamily="34" charset="0"/>
              </a:rPr>
              <a:t> - </a:t>
            </a:r>
            <a:r>
              <a:rPr lang="es-ES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Honor</a:t>
            </a:r>
          </a:p>
          <a:p>
            <a:pPr algn="r"/>
            <a:r>
              <a:rPr lang="es-ES" sz="2000" dirty="0">
                <a:latin typeface="Corbel" panose="020B0503020204020204" pitchFamily="34" charset="0"/>
              </a:rPr>
              <a:t>Acciones son reflejo de la esencia.</a:t>
            </a:r>
          </a:p>
          <a:p>
            <a:pPr algn="just"/>
            <a:endParaRPr lang="es-ES" sz="700" dirty="0">
              <a:latin typeface="Corbel" panose="020B0503020204020204" pitchFamily="34" charset="0"/>
            </a:endParaRPr>
          </a:p>
          <a:p>
            <a:pPr algn="just"/>
            <a:r>
              <a:rPr lang="ja-JP" altLang="es-ES" sz="2000" b="1" dirty="0">
                <a:latin typeface="Corbel" panose="020B0503020204020204" pitchFamily="34" charset="0"/>
              </a:rPr>
              <a:t>忠義 </a:t>
            </a:r>
            <a:r>
              <a:rPr lang="es-ES" sz="2000" b="1" i="1" dirty="0" err="1">
                <a:latin typeface="Corbel" panose="020B0503020204020204" pitchFamily="34" charset="0"/>
              </a:rPr>
              <a:t>Chugi</a:t>
            </a:r>
            <a:r>
              <a:rPr lang="es-ES" sz="2000" b="1" dirty="0">
                <a:latin typeface="Corbel" panose="020B0503020204020204" pitchFamily="34" charset="0"/>
              </a:rPr>
              <a:t> - </a:t>
            </a:r>
            <a:r>
              <a:rPr lang="es-ES" sz="2000" b="1" dirty="0">
                <a:solidFill>
                  <a:srgbClr val="000099"/>
                </a:solidFill>
                <a:latin typeface="Corbel" panose="020B0503020204020204" pitchFamily="34" charset="0"/>
              </a:rPr>
              <a:t>Lealtad</a:t>
            </a:r>
          </a:p>
          <a:p>
            <a:pPr algn="just"/>
            <a:r>
              <a:rPr lang="es-CO" sz="2000" dirty="0">
                <a:latin typeface="Corbel" panose="020B0503020204020204" pitchFamily="34" charset="0"/>
              </a:rPr>
              <a:t>Palabras y acciones son huellas que pueden ser seguidas.</a:t>
            </a:r>
          </a:p>
          <a:p>
            <a:pPr algn="just"/>
            <a:endParaRPr lang="es-ES" sz="700" dirty="0">
              <a:latin typeface="Corbel" panose="020B0503020204020204" pitchFamily="34" charset="0"/>
            </a:endParaRPr>
          </a:p>
          <a:p>
            <a:pPr algn="r"/>
            <a:r>
              <a:rPr lang="es-ES" sz="20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Seppuku</a:t>
            </a:r>
            <a:r>
              <a:rPr lang="es-E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 - Ritual de suicidio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496" y="44624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0099"/>
                </a:solidFill>
                <a:latin typeface="Corbel" panose="020B0503020204020204" pitchFamily="34" charset="0"/>
              </a:rPr>
              <a:t>Bushido</a:t>
            </a:r>
            <a:r>
              <a:rPr lang="es-CO" sz="2400" dirty="0">
                <a:solidFill>
                  <a:srgbClr val="000099"/>
                </a:solidFill>
                <a:latin typeface="Corbel" panose="020B0503020204020204" pitchFamily="34" charset="0"/>
              </a:rPr>
              <a:t> (7 virtudes)</a:t>
            </a:r>
          </a:p>
        </p:txBody>
      </p:sp>
      <p:pic>
        <p:nvPicPr>
          <p:cNvPr id="4" name="Picture 10" descr="Resultado de imagen de logo esap">
            <a:extLst>
              <a:ext uri="{FF2B5EF4-FFF2-40B4-BE49-F238E27FC236}">
                <a16:creationId xmlns:a16="http://schemas.microsoft.com/office/drawing/2014/main" id="{EBB37839-7398-F563-2A48-A320DCE2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F882C1E3-DFE3-503D-B5CC-98ADF27D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184DF24-B7F1-2E10-9AA5-FFABD580B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2349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78148" y="2437266"/>
            <a:ext cx="66062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006600"/>
                </a:solidFill>
                <a:latin typeface="Corbel" panose="020B0503020204020204" pitchFamily="34" charset="0"/>
              </a:rPr>
              <a:t>Absorber responsabilidad </a:t>
            </a:r>
            <a:r>
              <a:rPr lang="es-CO" sz="3200" dirty="0">
                <a:latin typeface="Corbel" panose="020B0503020204020204" pitchFamily="34" charset="0"/>
              </a:rPr>
              <a:t>sobre lo que se </a:t>
            </a:r>
            <a:r>
              <a:rPr lang="es-CO" sz="3600" b="1" dirty="0">
                <a:latin typeface="Corbel" panose="020B0503020204020204" pitchFamily="34" charset="0"/>
              </a:rPr>
              <a:t>ejecutará</a:t>
            </a:r>
            <a:r>
              <a:rPr lang="es-CO" sz="3200" dirty="0">
                <a:latin typeface="Corbel" panose="020B0503020204020204" pitchFamily="34" charset="0"/>
              </a:rPr>
              <a:t>, lo que se </a:t>
            </a:r>
            <a:r>
              <a:rPr lang="es-CO" sz="3600" b="1" dirty="0">
                <a:latin typeface="Corbel" panose="020B0503020204020204" pitchFamily="34" charset="0"/>
              </a:rPr>
              <a:t>obtendrá</a:t>
            </a:r>
            <a:r>
              <a:rPr lang="es-CO" sz="3200" dirty="0">
                <a:latin typeface="Corbel" panose="020B0503020204020204" pitchFamily="34" charset="0"/>
              </a:rPr>
              <a:t> y sus </a:t>
            </a:r>
            <a:r>
              <a:rPr lang="es-CO" sz="3600" b="1" dirty="0">
                <a:latin typeface="Corbel" panose="020B0503020204020204" pitchFamily="34" charset="0"/>
              </a:rPr>
              <a:t>consecuencias</a:t>
            </a:r>
            <a:endParaRPr lang="es-CO" sz="3200" dirty="0">
              <a:latin typeface="Corbel" panose="020B0503020204020204" pitchFamily="34" charset="0"/>
            </a:endParaRP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84AD1233-9F73-CA23-A0A0-ACA571512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D9534BB7-4472-355C-18AD-53E61CFF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799AB3-D96C-D8F9-5916-84509D37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6827-B22C-D367-BB4F-5B1B38CD7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64">
            <a:extLst>
              <a:ext uri="{FF2B5EF4-FFF2-40B4-BE49-F238E27FC236}">
                <a16:creationId xmlns:a16="http://schemas.microsoft.com/office/drawing/2014/main" id="{A518AC25-98D0-3088-59AB-3E05B951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12" y="1567539"/>
            <a:ext cx="7526088" cy="348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>
              <a:buFontTx/>
              <a:buNone/>
            </a:pPr>
            <a:r>
              <a:rPr lang="es-ES" sz="3600" dirty="0">
                <a:solidFill>
                  <a:srgbClr val="FF0000"/>
                </a:solidFill>
                <a:latin typeface="Corbel" panose="020B0503020204020204" pitchFamily="34" charset="0"/>
              </a:rPr>
              <a:t>Reflexión Inicial</a:t>
            </a:r>
          </a:p>
          <a:p>
            <a:pPr algn="ctr">
              <a:buFontTx/>
              <a:buNone/>
            </a:pPr>
            <a:endParaRPr lang="es-ES" sz="3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buFontTx/>
              <a:buNone/>
            </a:pPr>
            <a:r>
              <a:rPr lang="es-ES" sz="4800" b="1" dirty="0">
                <a:solidFill>
                  <a:srgbClr val="FF0000"/>
                </a:solidFill>
                <a:latin typeface="Corbel" panose="020B0503020204020204" pitchFamily="34" charset="0"/>
              </a:rPr>
              <a:t>¿</a:t>
            </a:r>
            <a:r>
              <a:rPr lang="es-ES" sz="2800" dirty="0">
                <a:latin typeface="Corbel" panose="020B0503020204020204" pitchFamily="34" charset="0"/>
              </a:rPr>
              <a:t>Si todas las personas a mi alrededor tuviesen el</a:t>
            </a:r>
          </a:p>
          <a:p>
            <a:pPr algn="ctr">
              <a:buFontTx/>
              <a:buNone/>
            </a:pPr>
            <a:endParaRPr lang="es-ES" sz="1400" dirty="0">
              <a:latin typeface="Corbel" panose="020B0503020204020204" pitchFamily="34" charset="0"/>
            </a:endParaRPr>
          </a:p>
          <a:p>
            <a:pPr algn="ctr">
              <a:buFontTx/>
              <a:buNone/>
            </a:pPr>
            <a:r>
              <a:rPr lang="es-ES" sz="2800" dirty="0">
                <a:latin typeface="Corbel" panose="020B0503020204020204" pitchFamily="34" charset="0"/>
              </a:rPr>
              <a:t>mismo comportamiento ético que yo tengo,</a:t>
            </a:r>
          </a:p>
          <a:p>
            <a:pPr algn="ctr">
              <a:buFontTx/>
              <a:buNone/>
            </a:pPr>
            <a:endParaRPr lang="es-ES" sz="1000" dirty="0">
              <a:latin typeface="Corbel" panose="020B0503020204020204" pitchFamily="34" charset="0"/>
            </a:endParaRPr>
          </a:p>
          <a:p>
            <a:pPr algn="ctr">
              <a:buFontTx/>
              <a:buNone/>
            </a:pPr>
            <a:r>
              <a:rPr lang="es-ES" sz="2800" dirty="0">
                <a:latin typeface="Corbel" panose="020B0503020204020204" pitchFamily="34" charset="0"/>
              </a:rPr>
              <a:t>estuviésemos igual, mejor  o peor</a:t>
            </a:r>
            <a:r>
              <a:rPr lang="es-ES" sz="4800" b="1" dirty="0">
                <a:solidFill>
                  <a:srgbClr val="FF0000"/>
                </a:solidFill>
                <a:latin typeface="Corbel" panose="020B0503020204020204" pitchFamily="34" charset="0"/>
              </a:rPr>
              <a:t>?</a:t>
            </a:r>
            <a:endParaRPr lang="es-ES_tradnl" sz="7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8E858637-635F-724F-693B-CAFBF1F1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F7D487C9-084C-3319-B3FC-992E73DA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9CDDCA4-28AD-FABC-4DAF-9BCA3004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705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9792" y="689498"/>
            <a:ext cx="609694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Ethos</a:t>
            </a:r>
            <a:endParaRPr lang="es-CO" sz="32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>
                <a:latin typeface="Corbel" panose="020B0503020204020204" pitchFamily="34" charset="0"/>
              </a:rPr>
              <a:t>Moral, autoridad, honestidad, </a:t>
            </a:r>
            <a:r>
              <a:rPr lang="es-CO" sz="2400" b="1" u="sng" dirty="0">
                <a:latin typeface="Corbel" panose="020B0503020204020204" pitchFamily="34" charset="0"/>
              </a:rPr>
              <a:t>credibilidad</a:t>
            </a:r>
            <a:r>
              <a:rPr lang="es-CO" sz="2400" dirty="0">
                <a:latin typeface="Corbel" panose="020B0503020204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>
                <a:latin typeface="Corbel" panose="020B0503020204020204" pitchFamily="34" charset="0"/>
              </a:rPr>
              <a:t>Construcción de </a:t>
            </a:r>
            <a:r>
              <a:rPr lang="es-CO" sz="2400" b="1" u="sng" dirty="0">
                <a:latin typeface="Corbel" panose="020B0503020204020204" pitchFamily="34" charset="0"/>
              </a:rPr>
              <a:t>confianza</a:t>
            </a:r>
            <a:r>
              <a:rPr lang="es-CO" sz="2400" dirty="0">
                <a:latin typeface="Corbel" panose="020B0503020204020204" pitchFamily="34" charset="0"/>
              </a:rPr>
              <a:t>.</a:t>
            </a:r>
          </a:p>
          <a:p>
            <a:endParaRPr lang="es-CO" dirty="0">
              <a:latin typeface="Corbel" panose="020B0503020204020204" pitchFamily="34" charset="0"/>
            </a:endParaRPr>
          </a:p>
          <a:p>
            <a:r>
              <a:rPr lang="es-CO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Pathos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>
                <a:latin typeface="Corbel" panose="020B0503020204020204" pitchFamily="34" charset="0"/>
              </a:rPr>
              <a:t>Vínculo, afecto y </a:t>
            </a:r>
            <a:r>
              <a:rPr lang="es-CO" sz="2400" b="1" u="sng" dirty="0">
                <a:latin typeface="Corbel" panose="020B0503020204020204" pitchFamily="34" charset="0"/>
              </a:rPr>
              <a:t>empatía</a:t>
            </a:r>
            <a:r>
              <a:rPr lang="es-CO" sz="2400" dirty="0">
                <a:latin typeface="Corbel" panose="020B0503020204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>
                <a:latin typeface="Corbel" panose="020B0503020204020204" pitchFamily="34" charset="0"/>
              </a:rPr>
              <a:t>Escenario de argumentos emocionales.</a:t>
            </a:r>
          </a:p>
          <a:p>
            <a:endParaRPr lang="es-CO" dirty="0">
              <a:latin typeface="Corbel" panose="020B0503020204020204" pitchFamily="34" charset="0"/>
            </a:endParaRPr>
          </a:p>
          <a:p>
            <a:r>
              <a:rPr lang="es-CO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Logos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>
                <a:latin typeface="Corbel" panose="020B0503020204020204" pitchFamily="34" charset="0"/>
              </a:rPr>
              <a:t>Mensaje lógico, </a:t>
            </a:r>
            <a:r>
              <a:rPr lang="es-CO" sz="2400" b="1" u="sng" dirty="0">
                <a:latin typeface="Corbel" panose="020B0503020204020204" pitchFamily="34" charset="0"/>
              </a:rPr>
              <a:t>evidencias</a:t>
            </a:r>
            <a:r>
              <a:rPr lang="es-CO" sz="2400" dirty="0">
                <a:latin typeface="Corbel" panose="020B0503020204020204" pitchFamily="34" charset="0"/>
              </a:rPr>
              <a:t> y </a:t>
            </a:r>
            <a:r>
              <a:rPr lang="es-CO" sz="2400" b="1" u="sng" dirty="0">
                <a:latin typeface="Corbel" panose="020B0503020204020204" pitchFamily="34" charset="0"/>
              </a:rPr>
              <a:t>hechos</a:t>
            </a:r>
            <a:r>
              <a:rPr lang="es-CO" sz="2400" dirty="0">
                <a:latin typeface="Corbel" panose="020B0503020204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>
                <a:latin typeface="Corbel" panose="020B0503020204020204" pitchFamily="34" charset="0"/>
              </a:rPr>
              <a:t>Discurso de la </a:t>
            </a:r>
            <a:r>
              <a:rPr lang="es-CO" sz="2400" b="1" u="sng" dirty="0">
                <a:latin typeface="Corbel" panose="020B0503020204020204" pitchFamily="34" charset="0"/>
              </a:rPr>
              <a:t>razón</a:t>
            </a:r>
            <a:r>
              <a:rPr lang="es-CO" sz="24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1026" name="Picture 2" descr="Resultado de imagen para siluetas person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69086"/>
          <a:stretch/>
        </p:blipFill>
        <p:spPr bwMode="auto">
          <a:xfrm>
            <a:off x="441510" y="1414524"/>
            <a:ext cx="1970250" cy="28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5576" y="545741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0099"/>
                </a:solidFill>
                <a:latin typeface="Corbel" panose="020B0503020204020204" pitchFamily="34" charset="0"/>
              </a:rPr>
              <a:t>Equilibrio entre lo moral, lo analítico y lo emocional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819930" y="6033482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latin typeface="Corbel" panose="020B0503020204020204" pitchFamily="34" charset="0"/>
              </a:rPr>
              <a:t>Aristóteles</a:t>
            </a:r>
          </a:p>
        </p:txBody>
      </p:sp>
      <p:pic>
        <p:nvPicPr>
          <p:cNvPr id="3" name="Picture 10" descr="Resultado de imagen de logo esap">
            <a:extLst>
              <a:ext uri="{FF2B5EF4-FFF2-40B4-BE49-F238E27FC236}">
                <a16:creationId xmlns:a16="http://schemas.microsoft.com/office/drawing/2014/main" id="{B1157687-E054-E104-F5F9-F210EDA2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BBD56D9F-3868-E08A-86EE-28B19FBB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2342C43-B936-27E7-958A-DBE0BAD7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0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95538" y="980728"/>
            <a:ext cx="2592286" cy="523220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006600"/>
                </a:solidFill>
                <a:latin typeface="Corbel" panose="020B0503020204020204" pitchFamily="34" charset="0"/>
              </a:rPr>
              <a:t>Confianza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75858" y="980728"/>
            <a:ext cx="2592286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00"/>
                </a:solidFill>
                <a:latin typeface="Corbel" panose="020B0503020204020204" pitchFamily="34" charset="0"/>
              </a:rPr>
              <a:t>Error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56178" y="980728"/>
            <a:ext cx="2592286" cy="523220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000099"/>
                </a:solidFill>
                <a:latin typeface="Corbel" panose="020B0503020204020204" pitchFamily="34" charset="0"/>
              </a:rPr>
              <a:t>Innovación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0596" y="1700808"/>
            <a:ext cx="8352928" cy="523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Dinámica de la Responsabilidad</a:t>
            </a:r>
            <a:r>
              <a:rPr lang="es-CO" sz="2800" dirty="0">
                <a:solidFill>
                  <a:srgbClr val="000099"/>
                </a:solidFill>
                <a:latin typeface="Corbel" panose="020B0503020204020204" pitchFamily="34" charset="0"/>
              </a:rPr>
              <a:t>: Perdón - Enmienda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0596" y="2420888"/>
            <a:ext cx="8352928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Corbel" panose="020B0503020204020204" pitchFamily="34" charset="0"/>
              </a:rPr>
              <a:t>Educación   -   Cultura   -   Ética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580497" y="3573016"/>
            <a:ext cx="7983006" cy="1384995"/>
            <a:chOff x="755578" y="3573016"/>
            <a:chExt cx="7983006" cy="1384995"/>
          </a:xfrm>
        </p:grpSpPr>
        <p:sp>
          <p:nvSpPr>
            <p:cNvPr id="8" name="7 Rectángulo"/>
            <p:cNvSpPr/>
            <p:nvPr/>
          </p:nvSpPr>
          <p:spPr>
            <a:xfrm>
              <a:off x="755578" y="3573016"/>
              <a:ext cx="3312366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3200" b="1" dirty="0">
                  <a:solidFill>
                    <a:srgbClr val="FF0000"/>
                  </a:solidFill>
                  <a:latin typeface="Corbel" panose="020B0503020204020204" pitchFamily="34" charset="0"/>
                </a:rPr>
                <a:t>No se tolera: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067944" y="3573016"/>
              <a:ext cx="4670640" cy="138499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55600" indent="-355600" algn="just">
                <a:buFont typeface="+mj-lt"/>
                <a:buAutoNum type="arabicPeriod"/>
              </a:pPr>
              <a:r>
                <a:rPr lang="es-CO" sz="2800" dirty="0">
                  <a:latin typeface="Corbel" panose="020B0503020204020204" pitchFamily="34" charset="0"/>
                </a:rPr>
                <a:t>Maltrato</a:t>
              </a:r>
            </a:p>
            <a:p>
              <a:pPr marL="355600" indent="-355600" algn="just">
                <a:buFont typeface="+mj-lt"/>
                <a:buAutoNum type="arabicPeriod"/>
              </a:pPr>
              <a:r>
                <a:rPr lang="es-CO" sz="2800" dirty="0">
                  <a:latin typeface="Corbel" panose="020B0503020204020204" pitchFamily="34" charset="0"/>
                </a:rPr>
                <a:t>Corrupción</a:t>
              </a:r>
            </a:p>
            <a:p>
              <a:pPr marL="355600" indent="-355600" algn="just">
                <a:buFont typeface="+mj-lt"/>
                <a:buAutoNum type="arabicPeriod"/>
              </a:pPr>
              <a:r>
                <a:rPr lang="es-CO" sz="2800" dirty="0">
                  <a:latin typeface="Corbel" panose="020B0503020204020204" pitchFamily="34" charset="0"/>
                </a:rPr>
                <a:t>Ausencia de compromiso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95536" y="5115669"/>
            <a:ext cx="8352928" cy="1107995"/>
            <a:chOff x="395536" y="5004465"/>
            <a:chExt cx="8352928" cy="1107995"/>
          </a:xfrm>
        </p:grpSpPr>
        <p:sp>
          <p:nvSpPr>
            <p:cNvPr id="12" name="11 Rectángulo"/>
            <p:cNvSpPr/>
            <p:nvPr/>
          </p:nvSpPr>
          <p:spPr>
            <a:xfrm>
              <a:off x="395536" y="5589240"/>
              <a:ext cx="8352928" cy="523220"/>
            </a:xfrm>
            <a:prstGeom prst="rect">
              <a:avLst/>
            </a:prstGeom>
            <a:gradFill flip="none" rotWithShape="1">
              <a:gsLst>
                <a:gs pos="0">
                  <a:srgbClr val="006600">
                    <a:tint val="66000"/>
                    <a:satMod val="160000"/>
                  </a:srgbClr>
                </a:gs>
                <a:gs pos="50000">
                  <a:srgbClr val="006600">
                    <a:tint val="44500"/>
                    <a:satMod val="160000"/>
                  </a:srgbClr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2800" b="1" dirty="0">
                  <a:solidFill>
                    <a:srgbClr val="006600"/>
                  </a:solidFill>
                  <a:latin typeface="Corbel" panose="020B0503020204020204" pitchFamily="34" charset="0"/>
                </a:rPr>
                <a:t>Servicio  -  Agilismo  -  Humanismo  -  Productividad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97912" y="5004465"/>
              <a:ext cx="3312366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3200" b="1" dirty="0">
                  <a:solidFill>
                    <a:srgbClr val="006600"/>
                  </a:solidFill>
                  <a:latin typeface="Corbel" panose="020B0503020204020204" pitchFamily="34" charset="0"/>
                </a:rPr>
                <a:t>Acepta:</a:t>
              </a:r>
            </a:p>
          </p:txBody>
        </p:sp>
      </p:grpSp>
      <p:pic>
        <p:nvPicPr>
          <p:cNvPr id="9" name="Picture 10" descr="Resultado de imagen de logo esap">
            <a:extLst>
              <a:ext uri="{FF2B5EF4-FFF2-40B4-BE49-F238E27FC236}">
                <a16:creationId xmlns:a16="http://schemas.microsoft.com/office/drawing/2014/main" id="{09618058-21B3-103C-2BA7-4C03B3F3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16DC4A3D-8696-F66F-30F1-85FB195D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683AF1D-4B78-7838-F6AF-DE778E90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98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4" y="2204862"/>
            <a:ext cx="2698970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policia transito  fondo 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044342" cy="53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6DB7F976-5ECF-DBE8-0217-931124D5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BB404831-935C-64CC-4B87-338A5943D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54B4F0F-D6B2-13FF-701F-F5F54635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4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41952-D417-C568-5D3A-9BAA7D57B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>
            <a:extLst>
              <a:ext uri="{FF2B5EF4-FFF2-40B4-BE49-F238E27FC236}">
                <a16:creationId xmlns:a16="http://schemas.microsoft.com/office/drawing/2014/main" id="{34260EE4-9EF6-39E2-5A27-21E1721C7E50}"/>
              </a:ext>
            </a:extLst>
          </p:cNvPr>
          <p:cNvSpPr txBox="1"/>
          <p:nvPr/>
        </p:nvSpPr>
        <p:spPr>
          <a:xfrm>
            <a:off x="971600" y="2011835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0099"/>
                </a:solidFill>
                <a:latin typeface="Corbel" panose="020B0503020204020204" pitchFamily="34" charset="0"/>
              </a:rPr>
              <a:t>La degeneración es lenta…</a:t>
            </a:r>
          </a:p>
          <a:p>
            <a:pPr algn="ctr"/>
            <a:endParaRPr lang="es-CO" sz="4000" b="1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algn="ctr"/>
            <a:endParaRPr lang="es-CO" sz="4000" b="1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algn="ctr"/>
            <a:r>
              <a:rPr lang="es-CO" sz="4000" b="1" dirty="0">
                <a:solidFill>
                  <a:srgbClr val="FF0000"/>
                </a:solidFill>
                <a:latin typeface="Corbel" panose="020B0503020204020204" pitchFamily="34" charset="0"/>
              </a:rPr>
              <a:t>No puede permitirse.</a:t>
            </a: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A3AC48A0-BB6E-37F7-1CAD-9E53A43F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FE7AEBDF-1563-DE55-657F-B80D5953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E776FF5-58EB-5636-C11A-4E4E6100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92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64"/>
          <p:cNvSpPr txBox="1">
            <a:spLocks noChangeArrowheads="1"/>
          </p:cNvSpPr>
          <p:nvPr/>
        </p:nvSpPr>
        <p:spPr bwMode="auto">
          <a:xfrm>
            <a:off x="1063985" y="1058637"/>
            <a:ext cx="6978774" cy="15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r">
              <a:buFontTx/>
              <a:buNone/>
            </a:pPr>
            <a:r>
              <a:rPr lang="es-ES" sz="3600" dirty="0">
                <a:latin typeface="Corbel" panose="020B0503020204020204" pitchFamily="34" charset="0"/>
              </a:rPr>
              <a:t>Siempre es un buen momento para hacer lo correcto</a:t>
            </a:r>
          </a:p>
          <a:p>
            <a:pPr algn="r">
              <a:buFontTx/>
              <a:buNone/>
            </a:pPr>
            <a:r>
              <a:rPr lang="es-ES" sz="2400" dirty="0">
                <a:latin typeface="Corbel" panose="020B0503020204020204" pitchFamily="34" charset="0"/>
              </a:rPr>
              <a:t>Martin Luther King </a:t>
            </a:r>
            <a:r>
              <a:rPr lang="es-ES" sz="2400" dirty="0" err="1">
                <a:latin typeface="Corbel" panose="020B0503020204020204" pitchFamily="34" charset="0"/>
              </a:rPr>
              <a:t>Jr</a:t>
            </a:r>
            <a:endParaRPr lang="es-ES_tradnl" sz="2400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http://cp91279.biography.com/Martin-Luther-King-Jr_Call-to-Activism_HD_768x432-16x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1063983" y="2708921"/>
            <a:ext cx="6978776" cy="32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F8B91B6E-FD89-3B50-644C-AC0A538E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EFB3A34A-1A60-D184-D164-0FA4AC9E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CDEA695-A174-0958-D698-D115F753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51683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2249" y="3592830"/>
            <a:ext cx="8214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s-ES" sz="2400" dirty="0">
                <a:latin typeface="Corbel" panose="020B0503020204020204" pitchFamily="34" charset="0"/>
                <a:cs typeface="Arial" pitchFamily="34" charset="0"/>
              </a:rPr>
              <a:t>Modelo Integral:</a:t>
            </a:r>
          </a:p>
          <a:p>
            <a:pPr algn="ctr">
              <a:buFontTx/>
              <a:buNone/>
            </a:pPr>
            <a:r>
              <a:rPr lang="es-ES" sz="2400" dirty="0">
                <a:latin typeface="Corbel" panose="020B0503020204020204" pitchFamily="34" charset="0"/>
                <a:cs typeface="Arial" pitchFamily="34" charset="0"/>
              </a:rPr>
              <a:t>Proceso Formativo, Consultivo y Conceptual creado</a:t>
            </a:r>
          </a:p>
          <a:p>
            <a:pPr algn="ctr">
              <a:buFontTx/>
              <a:buNone/>
            </a:pPr>
            <a:r>
              <a:rPr lang="es-ES" sz="2400" dirty="0">
                <a:latin typeface="Corbel" panose="020B0503020204020204" pitchFamily="34" charset="0"/>
                <a:cs typeface="Arial" pitchFamily="34" charset="0"/>
              </a:rPr>
              <a:t>por Jaime España Eraso</a:t>
            </a:r>
          </a:p>
          <a:p>
            <a:pPr algn="ctr">
              <a:buFontTx/>
              <a:buNone/>
            </a:pPr>
            <a:endParaRPr lang="es-ES" sz="2400" dirty="0">
              <a:latin typeface="Corbel" panose="020B0503020204020204" pitchFamily="34" charset="0"/>
              <a:cs typeface="Arial" pitchFamily="34" charset="0"/>
            </a:endParaRPr>
          </a:p>
          <a:p>
            <a:pPr algn="ctr"/>
            <a:r>
              <a:rPr lang="es-ES" sz="2400" b="1" dirty="0">
                <a:solidFill>
                  <a:srgbClr val="C00000"/>
                </a:solidFill>
                <a:latin typeface="Corbel" panose="020B0503020204020204" pitchFamily="34" charset="0"/>
                <a:cs typeface="Arial" pitchFamily="34" charset="0"/>
              </a:rPr>
              <a:t>Datos de contacto:</a:t>
            </a:r>
          </a:p>
          <a:p>
            <a:pPr algn="ctr"/>
            <a:r>
              <a:rPr lang="es-CO" sz="2400" dirty="0">
                <a:latin typeface="Corbel" panose="020B0503020204020204" pitchFamily="34" charset="0"/>
                <a:cs typeface="Arial" pitchFamily="34" charset="0"/>
              </a:rPr>
              <a:t>WhatsApp: (+57) 310 213 97 41</a:t>
            </a:r>
          </a:p>
        </p:txBody>
      </p:sp>
      <p:pic>
        <p:nvPicPr>
          <p:cNvPr id="5" name="Picture 10" descr="Resultado de imagen de logo esap">
            <a:extLst>
              <a:ext uri="{FF2B5EF4-FFF2-40B4-BE49-F238E27FC236}">
                <a16:creationId xmlns:a16="http://schemas.microsoft.com/office/drawing/2014/main" id="{50F1C680-AEB8-41EC-A1B0-B7B73335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13" y="44624"/>
            <a:ext cx="1482962" cy="99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1F9D6C8D-627C-4EF2-A568-AC57D1AB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75" y="132284"/>
            <a:ext cx="907284" cy="81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" y="6266825"/>
            <a:ext cx="1932119" cy="54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94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3837" y="696464"/>
            <a:ext cx="861585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Corbel" panose="020B0503020204020204" pitchFamily="34" charset="0"/>
              </a:rPr>
              <a:t>Ha recibido </a:t>
            </a:r>
            <a:r>
              <a:rPr lang="es-CO" sz="1600" u="sng" dirty="0">
                <a:solidFill>
                  <a:srgbClr val="000099"/>
                </a:solidFill>
                <a:latin typeface="Corbel" panose="020B0503020204020204" pitchFamily="34" charset="0"/>
              </a:rPr>
              <a:t>54 galardones</a:t>
            </a:r>
            <a:r>
              <a:rPr lang="es-CO" sz="16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CO" sz="1600" dirty="0">
                <a:latin typeface="Corbel" panose="020B0503020204020204" pitchFamily="34" charset="0"/>
              </a:rPr>
              <a:t>internacionales y labora en </a:t>
            </a:r>
            <a:r>
              <a:rPr lang="es-CO" sz="1600" u="sng" dirty="0">
                <a:solidFill>
                  <a:srgbClr val="000099"/>
                </a:solidFill>
                <a:latin typeface="Corbel" panose="020B0503020204020204" pitchFamily="34" charset="0"/>
              </a:rPr>
              <a:t>14 países</a:t>
            </a:r>
            <a:r>
              <a:rPr lang="es-CO" sz="1600" dirty="0">
                <a:latin typeface="Corbel" panose="020B0503020204020204" pitchFamily="34" charset="0"/>
              </a:rPr>
              <a:t>, rodeado de empresarios, directivos y líderes de múltiples organizaciones, sumando multiculturalidad, globalidad y actualidad.</a:t>
            </a:r>
          </a:p>
          <a:p>
            <a:pPr algn="just"/>
            <a:endParaRPr lang="es-CO" sz="1000" dirty="0">
              <a:latin typeface="Corbel" panose="020B0503020204020204" pitchFamily="34" charset="0"/>
            </a:endParaRPr>
          </a:p>
          <a:p>
            <a:pPr algn="just"/>
            <a:r>
              <a:rPr lang="es-CO" sz="1600" dirty="0">
                <a:latin typeface="Corbel" panose="020B0503020204020204" pitchFamily="34" charset="0"/>
              </a:rPr>
              <a:t>Desde hace </a:t>
            </a:r>
            <a:r>
              <a:rPr lang="es-CO" sz="1600" u="sng" dirty="0">
                <a:solidFill>
                  <a:srgbClr val="000099"/>
                </a:solidFill>
                <a:latin typeface="Corbel" panose="020B0503020204020204" pitchFamily="34" charset="0"/>
              </a:rPr>
              <a:t>26 años</a:t>
            </a:r>
            <a:r>
              <a:rPr lang="es-CO" sz="16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CO" sz="1600" dirty="0">
                <a:latin typeface="Corbel" panose="020B0503020204020204" pitchFamily="34" charset="0"/>
              </a:rPr>
              <a:t>imparte herramientas de inteligencia organizacional, reconociéndosele como especialista en </a:t>
            </a:r>
            <a:r>
              <a:rPr lang="es-ES" sz="1600" u="sng" dirty="0">
                <a:latin typeface="Corbel" panose="020B0503020204020204" pitchFamily="34" charset="0"/>
              </a:rPr>
              <a:t>cultivar negocios que garantizan buen futuro para todos</a:t>
            </a:r>
            <a:r>
              <a:rPr lang="es-ES" sz="1600" dirty="0">
                <a:solidFill>
                  <a:srgbClr val="C00000"/>
                </a:solidFill>
                <a:latin typeface="Corbel" panose="020B0503020204020204" pitchFamily="34" charset="0"/>
              </a:rPr>
              <a:t>.</a:t>
            </a:r>
          </a:p>
          <a:p>
            <a:pPr algn="just"/>
            <a:endParaRPr lang="es-CO" sz="1000" dirty="0">
              <a:latin typeface="Corbel" panose="020B0503020204020204" pitchFamily="34" charset="0"/>
            </a:endParaRPr>
          </a:p>
          <a:p>
            <a:pPr algn="just"/>
            <a:r>
              <a:rPr lang="es-ES" sz="1600" dirty="0">
                <a:latin typeface="Corbel" panose="020B0503020204020204" pitchFamily="34" charset="0"/>
              </a:rPr>
              <a:t>Creador de los modelos ”</a:t>
            </a:r>
            <a:r>
              <a:rPr lang="es-ES" sz="1600" u="sng" dirty="0">
                <a:latin typeface="Corbel" panose="020B0503020204020204" pitchFamily="34" charset="0"/>
              </a:rPr>
              <a:t>Cultura Humanista de Resultados</a:t>
            </a:r>
            <a:r>
              <a:rPr lang="es-ES" sz="1600" dirty="0">
                <a:latin typeface="Corbel" panose="020B0503020204020204" pitchFamily="34" charset="0"/>
              </a:rPr>
              <a:t>”, “</a:t>
            </a:r>
            <a:r>
              <a:rPr lang="es-CO" sz="1600" u="sng" dirty="0">
                <a:latin typeface="Corbel" panose="020B0503020204020204" pitchFamily="34" charset="0"/>
              </a:rPr>
              <a:t>Personas Felizmente Productivas</a:t>
            </a:r>
            <a:r>
              <a:rPr lang="es-CO" sz="1600" dirty="0">
                <a:latin typeface="Corbel" panose="020B0503020204020204" pitchFamily="34" charset="0"/>
              </a:rPr>
              <a:t>” y </a:t>
            </a:r>
            <a:r>
              <a:rPr lang="es-CO" sz="1600" u="sng" dirty="0">
                <a:latin typeface="Corbel" panose="020B0503020204020204" pitchFamily="34" charset="0"/>
              </a:rPr>
              <a:t>Pensamiento Negociador 360°</a:t>
            </a:r>
          </a:p>
          <a:p>
            <a:pPr algn="just"/>
            <a:endParaRPr lang="es-CO" sz="1000" dirty="0">
              <a:latin typeface="Corbel" panose="020B0503020204020204" pitchFamily="34" charset="0"/>
            </a:endParaRPr>
          </a:p>
          <a:p>
            <a:pPr algn="just"/>
            <a:r>
              <a:rPr lang="es-ES_tradnl" sz="1600" dirty="0">
                <a:latin typeface="Corbel" panose="020B0503020204020204" pitchFamily="34" charset="0"/>
              </a:rPr>
              <a:t>Su </a:t>
            </a:r>
            <a:r>
              <a:rPr lang="es-ES_tradnl" sz="1600" u="sng" dirty="0">
                <a:latin typeface="Corbel" panose="020B0503020204020204" pitchFamily="34" charset="0"/>
              </a:rPr>
              <a:t>experiencia</a:t>
            </a:r>
            <a:r>
              <a:rPr lang="es-ES_tradnl" sz="1600" dirty="0">
                <a:latin typeface="Corbel" panose="020B0503020204020204" pitchFamily="34" charset="0"/>
              </a:rPr>
              <a:t> como </a:t>
            </a:r>
            <a:r>
              <a:rPr lang="es-ES_tradnl" sz="1600" dirty="0">
                <a:solidFill>
                  <a:srgbClr val="000099"/>
                </a:solidFill>
                <a:latin typeface="Corbel" panose="020B0503020204020204" pitchFamily="34" charset="0"/>
              </a:rPr>
              <a:t>empresario</a:t>
            </a:r>
            <a:r>
              <a:rPr lang="es-ES_tradnl" sz="1600" dirty="0">
                <a:latin typeface="Corbel" panose="020B0503020204020204" pitchFamily="34" charset="0"/>
              </a:rPr>
              <a:t>, </a:t>
            </a:r>
            <a:r>
              <a:rPr lang="es-ES_tradnl" sz="1600" dirty="0">
                <a:solidFill>
                  <a:srgbClr val="000099"/>
                </a:solidFill>
                <a:latin typeface="Corbel" panose="020B0503020204020204" pitchFamily="34" charset="0"/>
              </a:rPr>
              <a:t>gerente</a:t>
            </a:r>
            <a:r>
              <a:rPr lang="es-ES_tradnl" sz="1600" dirty="0">
                <a:latin typeface="Corbel" panose="020B0503020204020204" pitchFamily="34" charset="0"/>
              </a:rPr>
              <a:t> y </a:t>
            </a:r>
            <a:r>
              <a:rPr lang="es-ES_tradnl" sz="1600" dirty="0">
                <a:solidFill>
                  <a:srgbClr val="000099"/>
                </a:solidFill>
                <a:latin typeface="Corbel" panose="020B0503020204020204" pitchFamily="34" charset="0"/>
              </a:rPr>
              <a:t>líder</a:t>
            </a:r>
            <a:r>
              <a:rPr lang="es-ES_tradnl" sz="1600" dirty="0">
                <a:latin typeface="Corbel" panose="020B0503020204020204" pitchFamily="34" charset="0"/>
              </a:rPr>
              <a:t> es garantía de realidad y conocimiento práctico.</a:t>
            </a:r>
          </a:p>
          <a:p>
            <a:pPr algn="just"/>
            <a:endParaRPr lang="es-CO" sz="1000" dirty="0">
              <a:latin typeface="Corbel" panose="020B0503020204020204" pitchFamily="34" charset="0"/>
            </a:endParaRPr>
          </a:p>
          <a:p>
            <a:pPr algn="just"/>
            <a:r>
              <a:rPr lang="es-CO" sz="1600" dirty="0">
                <a:latin typeface="Corbel" panose="020B0503020204020204" pitchFamily="34" charset="0"/>
              </a:rPr>
              <a:t>Sus </a:t>
            </a:r>
            <a:r>
              <a:rPr lang="es-CO" sz="1600" dirty="0">
                <a:solidFill>
                  <a:srgbClr val="000099"/>
                </a:solidFill>
                <a:latin typeface="Corbel" panose="020B0503020204020204" pitchFamily="34" charset="0"/>
              </a:rPr>
              <a:t>acreditaciones</a:t>
            </a:r>
            <a:r>
              <a:rPr lang="es-CO" sz="1600" dirty="0">
                <a:latin typeface="Corbel" panose="020B0503020204020204" pitchFamily="34" charset="0"/>
              </a:rPr>
              <a:t> reflejan la seriedad de sus intervenciones:</a:t>
            </a:r>
          </a:p>
          <a:p>
            <a:pPr lvl="0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US" sz="1600" dirty="0">
                <a:latin typeface="Corbel" panose="020B0503020204020204" pitchFamily="34" charset="0"/>
              </a:rPr>
              <a:t>Mentor de Mentores, Experto en Empresas, Economía y Negocios </a:t>
            </a:r>
            <a:r>
              <a:rPr lang="es-US" sz="1400" dirty="0">
                <a:latin typeface="Corbel" panose="020B0503020204020204" pitchFamily="34" charset="0"/>
              </a:rPr>
              <a:t>(Red Global de Mentores, desde 2015)</a:t>
            </a:r>
            <a:endParaRPr lang="es-ES" sz="1400" dirty="0">
              <a:latin typeface="Corbel" panose="020B0503020204020204" pitchFamily="34" charset="0"/>
            </a:endParaRPr>
          </a:p>
          <a:p>
            <a:pPr lvl="0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US" sz="1600" dirty="0">
                <a:latin typeface="Corbel" panose="020B0503020204020204" pitchFamily="34" charset="0"/>
              </a:rPr>
              <a:t>Especialista internacional y Conferencista del año. </a:t>
            </a:r>
            <a:r>
              <a:rPr lang="es-US" sz="1400" dirty="0">
                <a:latin typeface="Corbel" panose="020B0503020204020204" pitchFamily="34" charset="0"/>
              </a:rPr>
              <a:t>(</a:t>
            </a:r>
            <a:r>
              <a:rPr lang="es-CO" sz="1400" dirty="0" err="1">
                <a:latin typeface="Corbel" panose="020B0503020204020204" pitchFamily="34" charset="0"/>
              </a:rPr>
              <a:t>Latin</a:t>
            </a:r>
            <a:r>
              <a:rPr lang="es-CO" sz="1400" dirty="0">
                <a:latin typeface="Corbel" panose="020B0503020204020204" pitchFamily="34" charset="0"/>
              </a:rPr>
              <a:t> American </a:t>
            </a:r>
            <a:r>
              <a:rPr lang="es-CO" sz="1400" dirty="0" err="1">
                <a:latin typeface="Corbel" panose="020B0503020204020204" pitchFamily="34" charset="0"/>
              </a:rPr>
              <a:t>Quality</a:t>
            </a:r>
            <a:r>
              <a:rPr lang="es-CO" sz="1400" dirty="0">
                <a:latin typeface="Corbel" panose="020B0503020204020204" pitchFamily="34" charset="0"/>
              </a:rPr>
              <a:t> </a:t>
            </a:r>
            <a:r>
              <a:rPr lang="es-CO" sz="1400" dirty="0" err="1">
                <a:latin typeface="Corbel" panose="020B0503020204020204" pitchFamily="34" charset="0"/>
              </a:rPr>
              <a:t>Institute</a:t>
            </a:r>
            <a:r>
              <a:rPr lang="es-CO" sz="1400" dirty="0">
                <a:latin typeface="Corbel" panose="020B0503020204020204" pitchFamily="34" charset="0"/>
              </a:rPr>
              <a:t>, desde </a:t>
            </a:r>
            <a:r>
              <a:rPr lang="es-US" sz="1400" dirty="0">
                <a:latin typeface="Corbel" panose="020B0503020204020204" pitchFamily="34" charset="0"/>
              </a:rPr>
              <a:t>2010</a:t>
            </a:r>
            <a:r>
              <a:rPr lang="es-CO" sz="1400" dirty="0">
                <a:latin typeface="Corbel" panose="020B0503020204020204" pitchFamily="34" charset="0"/>
              </a:rPr>
              <a:t>)</a:t>
            </a:r>
            <a:endParaRPr lang="es-ES" sz="1400" dirty="0">
              <a:latin typeface="Corbel" panose="020B0503020204020204" pitchFamily="34" charset="0"/>
            </a:endParaRPr>
          </a:p>
          <a:p>
            <a:pPr lvl="0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US" sz="1600" dirty="0">
                <a:latin typeface="Corbel" panose="020B0503020204020204" pitchFamily="34" charset="0"/>
              </a:rPr>
              <a:t>Consultor Senior.</a:t>
            </a:r>
            <a:r>
              <a:rPr lang="es-US" sz="1400" dirty="0">
                <a:latin typeface="Corbel" panose="020B0503020204020204" pitchFamily="34" charset="0"/>
              </a:rPr>
              <a:t> (Corporación Calidad, desde 2020)</a:t>
            </a:r>
            <a:endParaRPr lang="es-ES" sz="1400" dirty="0">
              <a:latin typeface="Corbel" panose="020B0503020204020204" pitchFamily="34" charset="0"/>
            </a:endParaRPr>
          </a:p>
          <a:p>
            <a:pPr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US" sz="1600" dirty="0">
                <a:latin typeface="Corbel" panose="020B0503020204020204" pitchFamily="34" charset="0"/>
              </a:rPr>
              <a:t>Master Manager Coach. </a:t>
            </a:r>
            <a:r>
              <a:rPr lang="es-US" sz="1400" dirty="0">
                <a:latin typeface="Corbel" panose="020B0503020204020204" pitchFamily="34" charset="0"/>
              </a:rPr>
              <a:t>(International Coach </a:t>
            </a:r>
            <a:r>
              <a:rPr lang="es-US" sz="1400" dirty="0" err="1">
                <a:latin typeface="Corbel" panose="020B0503020204020204" pitchFamily="34" charset="0"/>
              </a:rPr>
              <a:t>Federation</a:t>
            </a:r>
            <a:r>
              <a:rPr lang="es-US" sz="1400" dirty="0">
                <a:latin typeface="Corbel" panose="020B0503020204020204" pitchFamily="34" charset="0"/>
              </a:rPr>
              <a:t>, desde 2012)</a:t>
            </a:r>
          </a:p>
          <a:p>
            <a:pPr algn="just"/>
            <a:endParaRPr lang="es-CO" sz="1000" dirty="0">
              <a:latin typeface="Corbel" panose="020B0503020204020204" pitchFamily="34" charset="0"/>
            </a:endParaRPr>
          </a:p>
          <a:p>
            <a:pPr lvl="0" algn="just"/>
            <a:r>
              <a:rPr lang="es-CO" sz="1600" dirty="0">
                <a:latin typeface="Corbel" panose="020B0503020204020204" pitchFamily="34" charset="0"/>
                <a:cs typeface="Arial" panose="020B0604020202020204" pitchFamily="34" charset="0"/>
              </a:rPr>
              <a:t>Con </a:t>
            </a:r>
            <a:r>
              <a:rPr lang="es-CO" sz="1600" u="sng" dirty="0">
                <a:latin typeface="Corbel" panose="020B0503020204020204" pitchFamily="34" charset="0"/>
              </a:rPr>
              <a:t>calidez y efectividad transfiere modelos prácticos y ajustados a cada contexto</a:t>
            </a:r>
            <a:r>
              <a:rPr lang="es-CO" sz="1600" dirty="0">
                <a:latin typeface="Corbel" panose="020B0503020204020204" pitchFamily="34" charset="0"/>
              </a:rPr>
              <a:t>, efecto posible porque comparte </a:t>
            </a:r>
            <a:r>
              <a:rPr lang="es-ES" sz="1600" dirty="0">
                <a:latin typeface="Corbel" panose="020B0503020204020204" pitchFamily="34" charset="0"/>
              </a:rPr>
              <a:t>desde su experiencia de vida, </a:t>
            </a:r>
            <a:r>
              <a:rPr lang="es-CO" sz="1600" dirty="0">
                <a:latin typeface="Corbel" panose="020B0503020204020204" pitchFamily="34" charset="0"/>
              </a:rPr>
              <a:t>la que también plasma en sus </a:t>
            </a:r>
            <a:r>
              <a:rPr lang="es-CO" sz="1600" u="sng" dirty="0">
                <a:solidFill>
                  <a:srgbClr val="000099"/>
                </a:solidFill>
                <a:latin typeface="Corbel" panose="020B0503020204020204" pitchFamily="34" charset="0"/>
              </a:rPr>
              <a:t>18 libros</a:t>
            </a:r>
            <a:r>
              <a:rPr lang="es-CO" sz="1600" dirty="0">
                <a:latin typeface="Corbel" panose="020B0503020204020204" pitchFamily="34" charset="0"/>
              </a:rPr>
              <a:t>.</a:t>
            </a:r>
          </a:p>
          <a:p>
            <a:pPr algn="just"/>
            <a:endParaRPr lang="es-CO" sz="1000" dirty="0">
              <a:latin typeface="Corbel" panose="020B0503020204020204" pitchFamily="34" charset="0"/>
            </a:endParaRPr>
          </a:p>
          <a:p>
            <a:pPr algn="just"/>
            <a:r>
              <a:rPr lang="es-CO" sz="1600" dirty="0">
                <a:latin typeface="Corbel" panose="020B0503020204020204" pitchFamily="34" charset="0"/>
              </a:rPr>
              <a:t>Sus estudios en </a:t>
            </a:r>
            <a:r>
              <a:rPr lang="es-CO" sz="1600" u="sng" dirty="0">
                <a:latin typeface="Corbel" panose="020B0503020204020204" pitchFamily="34" charset="0"/>
              </a:rPr>
              <a:t>ingeniería</a:t>
            </a:r>
            <a:r>
              <a:rPr lang="es-CO" sz="1600" dirty="0">
                <a:latin typeface="Corbel" panose="020B0503020204020204" pitchFamily="34" charset="0"/>
              </a:rPr>
              <a:t>, </a:t>
            </a:r>
            <a:r>
              <a:rPr lang="es-CO" sz="1600" u="sng" dirty="0">
                <a:latin typeface="Corbel" panose="020B0503020204020204" pitchFamily="34" charset="0"/>
              </a:rPr>
              <a:t>administración de empresas</a:t>
            </a:r>
            <a:r>
              <a:rPr lang="es-CO" sz="1600" dirty="0">
                <a:latin typeface="Corbel" panose="020B0503020204020204" pitchFamily="34" charset="0"/>
              </a:rPr>
              <a:t>, MBA, </a:t>
            </a:r>
            <a:r>
              <a:rPr lang="es-CO" sz="1600" u="sng" dirty="0">
                <a:latin typeface="Corbel" panose="020B0503020204020204" pitchFamily="34" charset="0"/>
              </a:rPr>
              <a:t>gobierno empresarial</a:t>
            </a:r>
            <a:r>
              <a:rPr lang="es-CO" sz="1600" dirty="0">
                <a:solidFill>
                  <a:srgbClr val="0000CC"/>
                </a:solidFill>
                <a:latin typeface="Corbel" panose="020B0503020204020204" pitchFamily="34" charset="0"/>
              </a:rPr>
              <a:t> </a:t>
            </a:r>
            <a:r>
              <a:rPr lang="es-CO" sz="1600" dirty="0">
                <a:latin typeface="Corbel" panose="020B0503020204020204" pitchFamily="34" charset="0"/>
              </a:rPr>
              <a:t>y </a:t>
            </a:r>
            <a:r>
              <a:rPr lang="es-CO" sz="1600" u="sng" dirty="0">
                <a:latin typeface="Corbel" panose="020B0503020204020204" pitchFamily="34" charset="0"/>
              </a:rPr>
              <a:t>conducta humana</a:t>
            </a:r>
            <a:r>
              <a:rPr lang="es-CO" sz="1600" dirty="0">
                <a:latin typeface="Corbel" panose="020B0503020204020204" pitchFamily="34" charset="0"/>
              </a:rPr>
              <a:t> le permiten comprender organizaciones de diferentes sectores y tamaños.</a:t>
            </a:r>
          </a:p>
          <a:p>
            <a:pPr algn="just"/>
            <a:endParaRPr lang="es-CO" sz="1000" dirty="0">
              <a:latin typeface="Corbel" panose="020B0503020204020204" pitchFamily="34" charset="0"/>
            </a:endParaRPr>
          </a:p>
          <a:p>
            <a:pPr algn="just"/>
            <a:r>
              <a:rPr lang="es-CO" sz="1600" dirty="0">
                <a:latin typeface="Corbel" panose="020B0503020204020204" pitchFamily="34" charset="0"/>
              </a:rPr>
              <a:t>Algunos </a:t>
            </a:r>
            <a:r>
              <a:rPr lang="es-CO" sz="1600" dirty="0">
                <a:solidFill>
                  <a:srgbClr val="000099"/>
                </a:solidFill>
                <a:latin typeface="Corbel" panose="020B0503020204020204" pitchFamily="34" charset="0"/>
              </a:rPr>
              <a:t>cargos de responsabilidad internacional</a:t>
            </a:r>
            <a:r>
              <a:rPr lang="es-CO" sz="1600" dirty="0">
                <a:latin typeface="Corbel" panose="020B0503020204020204" pitchFamily="34" charset="0"/>
              </a:rPr>
              <a:t> que exaltan su profesionalismo:</a:t>
            </a:r>
          </a:p>
          <a:p>
            <a:pPr marL="0" lvl="3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600">
                <a:latin typeface="Corbel" panose="020B0503020204020204" pitchFamily="34" charset="0"/>
              </a:rPr>
              <a:t>Director de Programas de Formación de la Corporación Calidad 2020 a 2023</a:t>
            </a:r>
          </a:p>
          <a:p>
            <a:pPr marL="0" lvl="3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600">
                <a:latin typeface="Corbel" panose="020B0503020204020204" pitchFamily="34" charset="0"/>
              </a:rPr>
              <a:t>Vicepresidente Académico en Latin American Quality Institute desde 2019</a:t>
            </a:r>
          </a:p>
          <a:p>
            <a:pPr marL="0" lvl="3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600">
                <a:latin typeface="Corbel" panose="020B0503020204020204" pitchFamily="34" charset="0"/>
              </a:rPr>
              <a:t>Presidente </a:t>
            </a:r>
            <a:r>
              <a:rPr lang="es-CO" sz="1600" dirty="0">
                <a:latin typeface="Corbel" panose="020B0503020204020204" pitchFamily="34" charset="0"/>
              </a:rPr>
              <a:t>de la Red Global de Mentores durante el período 2016 a 2018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1520" y="56237"/>
            <a:ext cx="5904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latin typeface="Corbel" panose="020B0503020204020204" pitchFamily="34" charset="0"/>
              </a:rPr>
              <a:t>Jaime Alberto España Eraso</a:t>
            </a:r>
          </a:p>
        </p:txBody>
      </p:sp>
      <p:pic>
        <p:nvPicPr>
          <p:cNvPr id="4" name="Picture 2" descr="C:\1 AL SERVIDOR\MERCADEO JES\Fotos\2014\recorte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5"/>
          <a:stretch/>
        </p:blipFill>
        <p:spPr bwMode="auto">
          <a:xfrm>
            <a:off x="7761501" y="5449998"/>
            <a:ext cx="986963" cy="10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7 meios de resistir às tentações e preservar o matrimônio | Familia">
            <a:extLst>
              <a:ext uri="{FF2B5EF4-FFF2-40B4-BE49-F238E27FC236}">
                <a16:creationId xmlns:a16="http://schemas.microsoft.com/office/drawing/2014/main" id="{3FC370D8-4546-EF88-3D79-28D543F0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71576"/>
            <a:ext cx="6768752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4FC40085-0822-B68E-5246-9AC2A1E5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A4BC9C2E-1617-DC33-CD9C-479F8D690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2680794-D6AA-BBF1-B6A5-9BD8A73C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78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n standing on crossroad having a best decision for him concept ...">
            <a:extLst>
              <a:ext uri="{FF2B5EF4-FFF2-40B4-BE49-F238E27FC236}">
                <a16:creationId xmlns:a16="http://schemas.microsoft.com/office/drawing/2014/main" id="{1DD1F25F-7704-59CC-0CCA-CB44F349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3744"/>
            <a:ext cx="8064896" cy="52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45A27F-B102-E9D3-41A1-3B0FB9457C6F}"/>
              </a:ext>
            </a:extLst>
          </p:cNvPr>
          <p:cNvSpPr txBox="1"/>
          <p:nvPr/>
        </p:nvSpPr>
        <p:spPr>
          <a:xfrm>
            <a:off x="1304523" y="1283508"/>
            <a:ext cx="65349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Corbel" panose="020B0503020204020204" pitchFamily="34" charset="0"/>
              </a:rPr>
              <a:t>Discernimiento</a:t>
            </a:r>
          </a:p>
          <a:p>
            <a:pPr algn="just"/>
            <a:endParaRPr lang="es-MX" sz="32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r"/>
            <a:r>
              <a:rPr lang="es-MX" sz="3200" b="1" dirty="0">
                <a:solidFill>
                  <a:schemeClr val="bg1"/>
                </a:solidFill>
                <a:latin typeface="Corbel" panose="020B0503020204020204" pitchFamily="34" charset="0"/>
              </a:rPr>
              <a:t>Comportamiento</a:t>
            </a:r>
            <a:endParaRPr lang="es-MX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BEBB0-C41E-813E-C44D-D7787F52AC30}"/>
              </a:ext>
            </a:extLst>
          </p:cNvPr>
          <p:cNvSpPr txBox="1"/>
          <p:nvPr/>
        </p:nvSpPr>
        <p:spPr>
          <a:xfrm>
            <a:off x="2496847" y="3905292"/>
            <a:ext cx="1990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latin typeface="Corbel" panose="020B0503020204020204" pitchFamily="34" charset="0"/>
              </a:rPr>
              <a:t>Alertas</a:t>
            </a:r>
            <a:endParaRPr lang="es-MX" sz="32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92EC43-FD1B-FCC3-E117-05C5C0BC1256}"/>
              </a:ext>
            </a:extLst>
          </p:cNvPr>
          <p:cNvSpPr txBox="1"/>
          <p:nvPr/>
        </p:nvSpPr>
        <p:spPr>
          <a:xfrm>
            <a:off x="971600" y="4509120"/>
            <a:ext cx="5040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Catástrofe a punto de ocurrir</a:t>
            </a:r>
            <a:endParaRPr lang="es-MX" sz="2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1298C2-AC92-D544-F291-BF0201300355}"/>
              </a:ext>
            </a:extLst>
          </p:cNvPr>
          <p:cNvSpPr txBox="1"/>
          <p:nvPr/>
        </p:nvSpPr>
        <p:spPr>
          <a:xfrm>
            <a:off x="2195736" y="5026183"/>
            <a:ext cx="2592288" cy="43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Imprudencia</a:t>
            </a:r>
            <a:endParaRPr lang="es-MX" sz="2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DC4DB4-A104-7A0E-C233-B80B3CE1641B}"/>
              </a:ext>
            </a:extLst>
          </p:cNvPr>
          <p:cNvSpPr txBox="1"/>
          <p:nvPr/>
        </p:nvSpPr>
        <p:spPr>
          <a:xfrm>
            <a:off x="971600" y="5498068"/>
            <a:ext cx="5040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Riesgo de perdida</a:t>
            </a:r>
            <a:endParaRPr lang="es-MX" sz="2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AF43990D-A808-DFE5-AA4A-8C52B222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0B741F88-F740-C2FC-7054-38EEC30A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858A904-51F6-0FC4-E7CC-2DA4BFE7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6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F18DDFE-3B8B-513D-3A2B-B92952A77668}"/>
              </a:ext>
            </a:extLst>
          </p:cNvPr>
          <p:cNvSpPr txBox="1"/>
          <p:nvPr/>
        </p:nvSpPr>
        <p:spPr>
          <a:xfrm>
            <a:off x="971600" y="1708648"/>
            <a:ext cx="72008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000099"/>
                </a:solidFill>
                <a:latin typeface="Corbel" panose="020B0503020204020204" pitchFamily="34" charset="0"/>
              </a:rPr>
              <a:t>Imperativo Categórico – Moral Imperativa</a:t>
            </a:r>
          </a:p>
          <a:p>
            <a:pPr algn="just"/>
            <a:endParaRPr lang="es-MX" sz="2800" dirty="0">
              <a:latin typeface="Corbel" panose="020B0503020204020204" pitchFamily="34" charset="0"/>
            </a:endParaRPr>
          </a:p>
          <a:p>
            <a:pPr algn="just"/>
            <a:r>
              <a:rPr lang="es-MX" sz="2800" dirty="0">
                <a:latin typeface="Corbel" panose="020B0503020204020204" pitchFamily="34" charset="0"/>
              </a:rPr>
              <a:t>Actuar bien por el simple hecho de hacerlo. Cada acto en sí mismo es un fin, sin que medien condiciones.</a:t>
            </a:r>
          </a:p>
          <a:p>
            <a:pPr algn="just"/>
            <a:endParaRPr lang="es-MX" sz="2400" dirty="0">
              <a:latin typeface="Corbel" panose="020B0503020204020204" pitchFamily="34" charset="0"/>
            </a:endParaRPr>
          </a:p>
          <a:p>
            <a:pPr algn="just"/>
            <a:r>
              <a:rPr lang="es-CO" sz="2400" dirty="0">
                <a:latin typeface="Corbel" panose="020B0503020204020204" pitchFamily="34" charset="0"/>
              </a:rPr>
              <a:t>Immanuel Kant</a:t>
            </a:r>
          </a:p>
          <a:p>
            <a:pPr algn="just"/>
            <a:r>
              <a:rPr lang="es-MX" sz="2400" dirty="0">
                <a:latin typeface="Corbel" panose="020B0503020204020204" pitchFamily="34" charset="0"/>
              </a:rPr>
              <a:t>1724 . 1804</a:t>
            </a:r>
            <a:endParaRPr lang="es-CO" sz="2400" dirty="0">
              <a:latin typeface="Corbel" panose="020B0503020204020204" pitchFamily="34" charset="0"/>
            </a:endParaRPr>
          </a:p>
        </p:txBody>
      </p:sp>
      <p:pic>
        <p:nvPicPr>
          <p:cNvPr id="2" name="Picture 2" descr="Filósofo alemán Emmanuel Kant nació un día como hoy | Noticias ...">
            <a:extLst>
              <a:ext uri="{FF2B5EF4-FFF2-40B4-BE49-F238E27FC236}">
                <a16:creationId xmlns:a16="http://schemas.microsoft.com/office/drawing/2014/main" id="{C0977172-E098-61EC-ACA6-87EC08704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3775"/>
          <a:stretch/>
        </p:blipFill>
        <p:spPr bwMode="auto">
          <a:xfrm>
            <a:off x="5292080" y="4163828"/>
            <a:ext cx="2529778" cy="24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Resultado de imagen de logo esap">
            <a:extLst>
              <a:ext uri="{FF2B5EF4-FFF2-40B4-BE49-F238E27FC236}">
                <a16:creationId xmlns:a16="http://schemas.microsoft.com/office/drawing/2014/main" id="{70DB851F-A74A-FB6A-87BB-A3EE2995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B083C664-B87D-1F8E-6874-3BAE700D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4F4B4E2-318C-97E4-25F0-65A8536C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34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AB833-70E9-6550-47DE-42CDF8B96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64">
            <a:extLst>
              <a:ext uri="{FF2B5EF4-FFF2-40B4-BE49-F238E27FC236}">
                <a16:creationId xmlns:a16="http://schemas.microsoft.com/office/drawing/2014/main" id="{B24BDDDA-D2F0-27DA-606E-2EEB57862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12" y="1283225"/>
            <a:ext cx="7526088" cy="1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>
              <a:buFontTx/>
              <a:buNone/>
            </a:pPr>
            <a:r>
              <a:rPr lang="es-ES" sz="7200" dirty="0">
                <a:solidFill>
                  <a:srgbClr val="FF0000"/>
                </a:solidFill>
                <a:latin typeface="Corbel" panose="020B0503020204020204" pitchFamily="34" charset="0"/>
              </a:rPr>
              <a:t>¡</a:t>
            </a:r>
            <a:r>
              <a:rPr lang="es-ES" sz="3600" dirty="0">
                <a:solidFill>
                  <a:srgbClr val="FF0000"/>
                </a:solidFill>
                <a:latin typeface="Corbel" panose="020B0503020204020204" pitchFamily="34" charset="0"/>
              </a:rPr>
              <a:t>Que el fin </a:t>
            </a:r>
            <a:r>
              <a:rPr lang="es-ES" sz="3600" u="sng" dirty="0">
                <a:solidFill>
                  <a:srgbClr val="FF0000"/>
                </a:solidFill>
                <a:latin typeface="Corbel" panose="020B0503020204020204" pitchFamily="34" charset="0"/>
              </a:rPr>
              <a:t>no</a:t>
            </a:r>
            <a:r>
              <a:rPr lang="es-ES" sz="3600" dirty="0">
                <a:solidFill>
                  <a:srgbClr val="FF0000"/>
                </a:solidFill>
                <a:latin typeface="Corbel" panose="020B0503020204020204" pitchFamily="34" charset="0"/>
              </a:rPr>
              <a:t> justifique los medios</a:t>
            </a:r>
            <a:r>
              <a:rPr lang="es-ES" sz="7200" dirty="0">
                <a:solidFill>
                  <a:srgbClr val="FF0000"/>
                </a:solidFill>
                <a:latin typeface="Corbel" panose="020B0503020204020204" pitchFamily="34" charset="0"/>
              </a:rPr>
              <a:t>!</a:t>
            </a:r>
            <a:endParaRPr lang="es-ES_tradnl" sz="2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 Box 164">
            <a:extLst>
              <a:ext uri="{FF2B5EF4-FFF2-40B4-BE49-F238E27FC236}">
                <a16:creationId xmlns:a16="http://schemas.microsoft.com/office/drawing/2014/main" id="{F1D3F21C-76CF-0BEE-6880-0E265420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92" y="4164693"/>
            <a:ext cx="7526088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>
              <a:buFontTx/>
              <a:buNone/>
            </a:pPr>
            <a:r>
              <a:rPr lang="es-ES" sz="3600" b="1" dirty="0">
                <a:solidFill>
                  <a:srgbClr val="000099"/>
                </a:solidFill>
                <a:latin typeface="Corbel" panose="020B0503020204020204" pitchFamily="34" charset="0"/>
              </a:rPr>
              <a:t>Que los medios engrandezcan al fin</a:t>
            </a:r>
            <a:endParaRPr lang="es-ES_tradnl" sz="3600" b="1" dirty="0">
              <a:solidFill>
                <a:srgbClr val="000099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 Box 164">
            <a:extLst>
              <a:ext uri="{FF2B5EF4-FFF2-40B4-BE49-F238E27FC236}">
                <a16:creationId xmlns:a16="http://schemas.microsoft.com/office/drawing/2014/main" id="{728C7E0C-7AA2-B0E2-EBD3-C10FE078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40824"/>
            <a:ext cx="3589530" cy="138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r">
              <a:buFontTx/>
              <a:buNone/>
            </a:pPr>
            <a:r>
              <a:rPr lang="es-ES" sz="2800" dirty="0">
                <a:latin typeface="Corbel" panose="020B0503020204020204" pitchFamily="34" charset="0"/>
              </a:rPr>
              <a:t>Sostenibilidad</a:t>
            </a:r>
          </a:p>
          <a:p>
            <a:pPr algn="r">
              <a:buFontTx/>
              <a:buNone/>
            </a:pPr>
            <a:r>
              <a:rPr lang="es-ES" sz="2800" dirty="0">
                <a:latin typeface="Corbel" panose="020B0503020204020204" pitchFamily="34" charset="0"/>
              </a:rPr>
              <a:t>Desarrollo</a:t>
            </a:r>
          </a:p>
          <a:p>
            <a:pPr algn="r">
              <a:buFontTx/>
              <a:buNone/>
            </a:pPr>
            <a:r>
              <a:rPr lang="es-ES" sz="2800" dirty="0">
                <a:latin typeface="Corbel" panose="020B0503020204020204" pitchFamily="34" charset="0"/>
              </a:rPr>
              <a:t>Bienestar</a:t>
            </a:r>
            <a:endParaRPr lang="es-ES_tradnl" sz="2800" dirty="0">
              <a:latin typeface="Corbel" panose="020B0503020204020204" pitchFamily="34" charset="0"/>
            </a:endParaRPr>
          </a:p>
        </p:txBody>
      </p:sp>
      <p:pic>
        <p:nvPicPr>
          <p:cNvPr id="4" name="Picture 10" descr="Resultado de imagen de logo esap">
            <a:extLst>
              <a:ext uri="{FF2B5EF4-FFF2-40B4-BE49-F238E27FC236}">
                <a16:creationId xmlns:a16="http://schemas.microsoft.com/office/drawing/2014/main" id="{676BAD5A-0EAA-189B-0160-944FFC86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5BC2C766-3AAA-7E50-4B9F-8E7470B5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231CBFE-28B6-D25D-84F4-CFEE04B5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703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B27F057-9576-ED03-6A58-7390D6682423}"/>
              </a:ext>
            </a:extLst>
          </p:cNvPr>
          <p:cNvSpPr txBox="1"/>
          <p:nvPr/>
        </p:nvSpPr>
        <p:spPr>
          <a:xfrm>
            <a:off x="1043608" y="1281776"/>
            <a:ext cx="705678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000099"/>
                </a:solidFill>
                <a:latin typeface="Corbel" panose="020B0503020204020204" pitchFamily="34" charset="0"/>
              </a:rPr>
              <a:t>Actuar moral</a:t>
            </a:r>
          </a:p>
          <a:p>
            <a:pPr algn="just"/>
            <a:endParaRPr lang="es-MX" sz="2800" dirty="0">
              <a:latin typeface="Corbel" panose="020B0503020204020204" pitchFamily="34" charset="0"/>
            </a:endParaRPr>
          </a:p>
          <a:p>
            <a:pPr algn="just"/>
            <a:r>
              <a:rPr lang="es-MX" sz="2800" dirty="0">
                <a:latin typeface="Corbel" panose="020B0503020204020204" pitchFamily="34" charset="0"/>
              </a:rPr>
              <a:t>Hacer lo correcto y obtener felicidad colectiva.</a:t>
            </a:r>
          </a:p>
          <a:p>
            <a:pPr algn="just"/>
            <a:endParaRPr lang="es-MX" sz="2400" dirty="0">
              <a:latin typeface="Corbel" panose="020B0503020204020204" pitchFamily="34" charset="0"/>
            </a:endParaRPr>
          </a:p>
          <a:p>
            <a:pPr algn="just"/>
            <a:r>
              <a:rPr lang="es-CO" sz="2400" dirty="0">
                <a:latin typeface="Corbel" panose="020B0503020204020204" pitchFamily="34" charset="0"/>
              </a:rPr>
              <a:t>Immanuel Kant</a:t>
            </a:r>
          </a:p>
          <a:p>
            <a:pPr algn="just"/>
            <a:r>
              <a:rPr lang="es-MX" sz="2400" dirty="0">
                <a:latin typeface="Corbel" panose="020B0503020204020204" pitchFamily="34" charset="0"/>
              </a:rPr>
              <a:t>1724 . 1804</a:t>
            </a:r>
            <a:endParaRPr lang="es-CO" sz="2400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Filósofo alemán Emmanuel Kant nació un día como hoy | Noticias ...">
            <a:extLst>
              <a:ext uri="{FF2B5EF4-FFF2-40B4-BE49-F238E27FC236}">
                <a16:creationId xmlns:a16="http://schemas.microsoft.com/office/drawing/2014/main" id="{6F2A07A6-00AF-A1EA-DF7D-AB25D5F1A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3775"/>
          <a:stretch/>
        </p:blipFill>
        <p:spPr bwMode="auto">
          <a:xfrm>
            <a:off x="5292080" y="3429001"/>
            <a:ext cx="2529778" cy="24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A4EF95F0-1408-F1D8-5497-FEAD903F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AEA7E952-5974-3F27-44C2-3B239E10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4C61D0-F789-A13E-B31B-B5ACBB59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ile Durkheim ve İntihar - At Gözlüğü Ya da At Şu Gözlüğü">
            <a:extLst>
              <a:ext uri="{FF2B5EF4-FFF2-40B4-BE49-F238E27FC236}">
                <a16:creationId xmlns:a16="http://schemas.microsoft.com/office/drawing/2014/main" id="{1E018B7F-7EE1-7CF8-ED35-98C5781B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9736"/>
            <a:ext cx="8496944" cy="47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628548-8482-F1C8-1B3E-E5EFCD40FE02}"/>
              </a:ext>
            </a:extLst>
          </p:cNvPr>
          <p:cNvSpPr txBox="1"/>
          <p:nvPr/>
        </p:nvSpPr>
        <p:spPr>
          <a:xfrm>
            <a:off x="411578" y="3022790"/>
            <a:ext cx="57445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chemeClr val="bg1"/>
                </a:solidFill>
                <a:latin typeface="Corbel" panose="020B0503020204020204" pitchFamily="34" charset="0"/>
              </a:rPr>
              <a:t>Amar la sociedad es amar algo más allá de nosotros mismos y también amar algo en nosotros mismos.</a:t>
            </a:r>
          </a:p>
          <a:p>
            <a:pPr algn="just"/>
            <a:endParaRPr lang="es-MX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just"/>
            <a:endParaRPr lang="es-MX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Corbel" panose="020B0503020204020204" pitchFamily="34" charset="0"/>
              </a:rPr>
              <a:t>Émile Durkheim.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Corbel" panose="020B0503020204020204" pitchFamily="34" charset="0"/>
              </a:rPr>
              <a:t>Sociólogo y filósofo francés</a:t>
            </a:r>
            <a:r>
              <a:rPr lang="es-CO" sz="24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s-MX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748CCB78-0A44-96EA-75C3-ED35FDC27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4B3BE6E7-B161-F1AE-E179-6D1A28B7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E9E964-AE90-D7D1-A171-B721D966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68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580F6E-C33F-033C-64EB-E302BE6E7271}"/>
              </a:ext>
            </a:extLst>
          </p:cNvPr>
          <p:cNvSpPr txBox="1"/>
          <p:nvPr/>
        </p:nvSpPr>
        <p:spPr>
          <a:xfrm>
            <a:off x="585528" y="2147604"/>
            <a:ext cx="799288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0D0D0D"/>
                </a:solidFill>
                <a:latin typeface="Corbel" panose="020B0503020204020204" pitchFamily="34" charset="0"/>
              </a:rPr>
              <a:t>El pecado que se comete una vez es un error; el pecado que se repite es una profesión.</a:t>
            </a:r>
          </a:p>
          <a:p>
            <a:pPr algn="ctr"/>
            <a:endParaRPr lang="es-MX" sz="2400" b="0" i="0" dirty="0">
              <a:solidFill>
                <a:srgbClr val="0D0D0D"/>
              </a:solidFill>
              <a:effectLst/>
              <a:latin typeface="Corbel" panose="020B0503020204020204" pitchFamily="34" charset="0"/>
            </a:endParaRPr>
          </a:p>
          <a:p>
            <a:pPr algn="ctr"/>
            <a:r>
              <a:rPr lang="es-MX" sz="24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El ídolo caído.</a:t>
            </a:r>
          </a:p>
          <a:p>
            <a:pPr algn="ctr"/>
            <a:r>
              <a:rPr lang="es-MX" sz="24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Graham Greene.</a:t>
            </a:r>
          </a:p>
        </p:txBody>
      </p:sp>
      <p:pic>
        <p:nvPicPr>
          <p:cNvPr id="2" name="Picture 10" descr="Resultado de imagen de logo esap">
            <a:extLst>
              <a:ext uri="{FF2B5EF4-FFF2-40B4-BE49-F238E27FC236}">
                <a16:creationId xmlns:a16="http://schemas.microsoft.com/office/drawing/2014/main" id="{EB7BA94F-F673-8B2F-6CC5-AE79B6EE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13" y="13092"/>
            <a:ext cx="1342399" cy="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FDAD591B-E752-1A76-5C70-D8561279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75" y="100752"/>
            <a:ext cx="821287" cy="7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8E9D9CF-A93B-2348-6182-925FCBA0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8"/>
            <a:ext cx="2195736" cy="6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8119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</Template>
  <TotalTime>3320</TotalTime>
  <Words>993</Words>
  <Application>Microsoft Office PowerPoint</Application>
  <PresentationFormat>Presentación en pantalla (4:3)</PresentationFormat>
  <Paragraphs>195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Wingdings</vt:lpstr>
      <vt:lpstr>Presentación1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</dc:creator>
  <cp:lastModifiedBy>Jaime España</cp:lastModifiedBy>
  <cp:revision>1127</cp:revision>
  <dcterms:created xsi:type="dcterms:W3CDTF">2011-01-15T00:36:50Z</dcterms:created>
  <dcterms:modified xsi:type="dcterms:W3CDTF">2024-02-27T14:59:42Z</dcterms:modified>
</cp:coreProperties>
</file>