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75"/>
  </p:notesMasterIdLst>
  <p:sldIdLst>
    <p:sldId id="259" r:id="rId2"/>
    <p:sldId id="260" r:id="rId3"/>
    <p:sldId id="261" r:id="rId4"/>
    <p:sldId id="274" r:id="rId5"/>
    <p:sldId id="275" r:id="rId6"/>
    <p:sldId id="276" r:id="rId7"/>
    <p:sldId id="279" r:id="rId8"/>
    <p:sldId id="280" r:id="rId9"/>
    <p:sldId id="278" r:id="rId10"/>
    <p:sldId id="282" r:id="rId11"/>
    <p:sldId id="290" r:id="rId12"/>
    <p:sldId id="345" r:id="rId13"/>
    <p:sldId id="350" r:id="rId14"/>
    <p:sldId id="351" r:id="rId15"/>
    <p:sldId id="352" r:id="rId16"/>
    <p:sldId id="353" r:id="rId17"/>
    <p:sldId id="354" r:id="rId18"/>
    <p:sldId id="355" r:id="rId19"/>
    <p:sldId id="289" r:id="rId20"/>
    <p:sldId id="291" r:id="rId21"/>
    <p:sldId id="346" r:id="rId22"/>
    <p:sldId id="293" r:id="rId23"/>
    <p:sldId id="295" r:id="rId24"/>
    <p:sldId id="296" r:id="rId25"/>
    <p:sldId id="297" r:id="rId26"/>
    <p:sldId id="298" r:id="rId27"/>
    <p:sldId id="299" r:id="rId28"/>
    <p:sldId id="349" r:id="rId29"/>
    <p:sldId id="300" r:id="rId30"/>
    <p:sldId id="301" r:id="rId31"/>
    <p:sldId id="303" r:id="rId32"/>
    <p:sldId id="304" r:id="rId33"/>
    <p:sldId id="305" r:id="rId34"/>
    <p:sldId id="306" r:id="rId35"/>
    <p:sldId id="307" r:id="rId36"/>
    <p:sldId id="308" r:id="rId37"/>
    <p:sldId id="309" r:id="rId38"/>
    <p:sldId id="310" r:id="rId39"/>
    <p:sldId id="311" r:id="rId40"/>
    <p:sldId id="312" r:id="rId41"/>
    <p:sldId id="302" r:id="rId42"/>
    <p:sldId id="314" r:id="rId43"/>
    <p:sldId id="315" r:id="rId44"/>
    <p:sldId id="316" r:id="rId45"/>
    <p:sldId id="322" r:id="rId46"/>
    <p:sldId id="317" r:id="rId47"/>
    <p:sldId id="318" r:id="rId48"/>
    <p:sldId id="319" r:id="rId49"/>
    <p:sldId id="320" r:id="rId50"/>
    <p:sldId id="321" r:id="rId51"/>
    <p:sldId id="323" r:id="rId52"/>
    <p:sldId id="324" r:id="rId53"/>
    <p:sldId id="325" r:id="rId54"/>
    <p:sldId id="326" r:id="rId55"/>
    <p:sldId id="327" r:id="rId56"/>
    <p:sldId id="328" r:id="rId57"/>
    <p:sldId id="338" r:id="rId58"/>
    <p:sldId id="340" r:id="rId59"/>
    <p:sldId id="341" r:id="rId60"/>
    <p:sldId id="342" r:id="rId61"/>
    <p:sldId id="343" r:id="rId62"/>
    <p:sldId id="344" r:id="rId63"/>
    <p:sldId id="329" r:id="rId64"/>
    <p:sldId id="330" r:id="rId65"/>
    <p:sldId id="331" r:id="rId66"/>
    <p:sldId id="332" r:id="rId67"/>
    <p:sldId id="333" r:id="rId68"/>
    <p:sldId id="334" r:id="rId69"/>
    <p:sldId id="335" r:id="rId70"/>
    <p:sldId id="336" r:id="rId71"/>
    <p:sldId id="347" r:id="rId72"/>
    <p:sldId id="339" r:id="rId73"/>
    <p:sldId id="264"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C5D0A-61A7-4D1C-92ED-911E776AF15B}" v="174" dt="2024-08-10T15:35:32.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111" d="100"/>
          <a:sy n="111"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E6C15-4F41-44B2-9190-E398208B408B}" type="doc">
      <dgm:prSet loTypeId="urn:microsoft.com/office/officeart/2005/8/layout/hProcess4" loCatId="process" qsTypeId="urn:microsoft.com/office/officeart/2005/8/quickstyle/simple4" qsCatId="simple" csTypeId="urn:microsoft.com/office/officeart/2005/8/colors/colorful1" csCatId="colorful" phldr="1"/>
      <dgm:spPr/>
      <dgm:t>
        <a:bodyPr/>
        <a:lstStyle/>
        <a:p>
          <a:endParaRPr lang="es-CO"/>
        </a:p>
      </dgm:t>
    </dgm:pt>
    <dgm:pt modelId="{ED3D9BFB-9C14-4C3C-AC48-A974963578A4}">
      <dgm:prSet phldrT="[Texto]"/>
      <dgm:spPr/>
      <dgm:t>
        <a:bodyPr/>
        <a:lstStyle/>
        <a:p>
          <a:r>
            <a:rPr lang="es-CO" dirty="0"/>
            <a:t>2.1</a:t>
          </a:r>
        </a:p>
      </dgm:t>
    </dgm:pt>
    <dgm:pt modelId="{E1674A1D-ED81-494E-86C7-F08C8F85E8D3}" type="parTrans" cxnId="{241AE8CD-41B0-4170-AEC6-588BFC78EA42}">
      <dgm:prSet/>
      <dgm:spPr/>
      <dgm:t>
        <a:bodyPr/>
        <a:lstStyle/>
        <a:p>
          <a:endParaRPr lang="es-CO"/>
        </a:p>
      </dgm:t>
    </dgm:pt>
    <dgm:pt modelId="{FA3FE270-2658-4DA3-8739-76E3A2B42EEB}" type="sibTrans" cxnId="{241AE8CD-41B0-4170-AEC6-588BFC78EA42}">
      <dgm:prSet/>
      <dgm:spPr/>
      <dgm:t>
        <a:bodyPr/>
        <a:lstStyle/>
        <a:p>
          <a:endParaRPr lang="es-CO"/>
        </a:p>
      </dgm:t>
    </dgm:pt>
    <dgm:pt modelId="{0D403ABE-63FF-42FB-BB2A-E01E05109905}">
      <dgm:prSet phldrT="[Texto]" custT="1"/>
      <dgm:spPr/>
      <dgm:t>
        <a:bodyPr/>
        <a:lstStyle/>
        <a:p>
          <a:r>
            <a:rPr lang="es-CO" sz="1200" dirty="0"/>
            <a:t>PROGRAMACIÓN GENERAL DE LAS AUDITORÍAS</a:t>
          </a:r>
        </a:p>
      </dgm:t>
    </dgm:pt>
    <dgm:pt modelId="{FC88DA19-967F-4895-A562-A339EDCB0C7F}" type="parTrans" cxnId="{199DA2CD-76B0-48C1-A701-932DB6BB7D4F}">
      <dgm:prSet/>
      <dgm:spPr/>
      <dgm:t>
        <a:bodyPr/>
        <a:lstStyle/>
        <a:p>
          <a:endParaRPr lang="es-CO"/>
        </a:p>
      </dgm:t>
    </dgm:pt>
    <dgm:pt modelId="{B652AFA1-4434-436E-9201-3323D9497147}" type="sibTrans" cxnId="{199DA2CD-76B0-48C1-A701-932DB6BB7D4F}">
      <dgm:prSet/>
      <dgm:spPr/>
      <dgm:t>
        <a:bodyPr/>
        <a:lstStyle/>
        <a:p>
          <a:endParaRPr lang="es-CO"/>
        </a:p>
      </dgm:t>
    </dgm:pt>
    <dgm:pt modelId="{951A9910-C079-400A-8EBE-B5B4452620FD}">
      <dgm:prSet phldrT="[Texto]"/>
      <dgm:spPr>
        <a:solidFill>
          <a:schemeClr val="tx2">
            <a:lumMod val="65000"/>
            <a:lumOff val="35000"/>
          </a:schemeClr>
        </a:solidFill>
      </dgm:spPr>
      <dgm:t>
        <a:bodyPr/>
        <a:lstStyle/>
        <a:p>
          <a:r>
            <a:rPr lang="es-CO" dirty="0"/>
            <a:t>2.2</a:t>
          </a:r>
        </a:p>
      </dgm:t>
    </dgm:pt>
    <dgm:pt modelId="{20670A45-7209-452C-A74F-30CD6C30238B}" type="parTrans" cxnId="{0E46B3C7-A776-43EC-9EF1-EE7DE160CAE3}">
      <dgm:prSet/>
      <dgm:spPr/>
      <dgm:t>
        <a:bodyPr/>
        <a:lstStyle/>
        <a:p>
          <a:endParaRPr lang="es-CO"/>
        </a:p>
      </dgm:t>
    </dgm:pt>
    <dgm:pt modelId="{5A6ECF9E-01FB-4ACD-9F0D-3BA19DD1E12F}" type="sibTrans" cxnId="{0E46B3C7-A776-43EC-9EF1-EE7DE160CAE3}">
      <dgm:prSet/>
      <dgm:spPr/>
      <dgm:t>
        <a:bodyPr/>
        <a:lstStyle/>
        <a:p>
          <a:endParaRPr lang="es-CO"/>
        </a:p>
      </dgm:t>
    </dgm:pt>
    <dgm:pt modelId="{5434C380-CD23-4A37-B1C2-D27DB3F27DF7}">
      <dgm:prSet phldrT="[Texto]" custT="1"/>
      <dgm:spPr/>
      <dgm:t>
        <a:bodyPr/>
        <a:lstStyle/>
        <a:p>
          <a:r>
            <a:rPr lang="es-CO" sz="1200" dirty="0"/>
            <a:t>PLANEACIÓN DE LA AUDITORÍA</a:t>
          </a:r>
        </a:p>
      </dgm:t>
    </dgm:pt>
    <dgm:pt modelId="{DE0D32C1-9343-4FE9-B41B-C6762DE03A66}" type="parTrans" cxnId="{82D5905D-6E4D-4092-9B96-8F6CA7FFBDF5}">
      <dgm:prSet/>
      <dgm:spPr/>
      <dgm:t>
        <a:bodyPr/>
        <a:lstStyle/>
        <a:p>
          <a:endParaRPr lang="es-CO"/>
        </a:p>
      </dgm:t>
    </dgm:pt>
    <dgm:pt modelId="{6514E0E8-0282-4C05-BC61-75B723A822AC}" type="sibTrans" cxnId="{82D5905D-6E4D-4092-9B96-8F6CA7FFBDF5}">
      <dgm:prSet/>
      <dgm:spPr/>
      <dgm:t>
        <a:bodyPr/>
        <a:lstStyle/>
        <a:p>
          <a:endParaRPr lang="es-CO"/>
        </a:p>
      </dgm:t>
    </dgm:pt>
    <dgm:pt modelId="{CFEA9EC9-D706-4818-B9E3-5B370C397D67}">
      <dgm:prSet phldrT="[Texto]"/>
      <dgm:spPr/>
      <dgm:t>
        <a:bodyPr/>
        <a:lstStyle/>
        <a:p>
          <a:r>
            <a:rPr lang="es-CO" dirty="0"/>
            <a:t>2.4</a:t>
          </a:r>
        </a:p>
      </dgm:t>
    </dgm:pt>
    <dgm:pt modelId="{CF2B9496-6FEF-4CF6-8D7D-0984A0A9A9CE}" type="parTrans" cxnId="{CE1511A2-D0B9-4C55-8BB2-5A3F31AD1E7B}">
      <dgm:prSet/>
      <dgm:spPr/>
      <dgm:t>
        <a:bodyPr/>
        <a:lstStyle/>
        <a:p>
          <a:endParaRPr lang="es-CO"/>
        </a:p>
      </dgm:t>
    </dgm:pt>
    <dgm:pt modelId="{58F7DA0F-37F5-4853-9ADD-1A9D8E17FD4A}" type="sibTrans" cxnId="{CE1511A2-D0B9-4C55-8BB2-5A3F31AD1E7B}">
      <dgm:prSet/>
      <dgm:spPr/>
      <dgm:t>
        <a:bodyPr/>
        <a:lstStyle/>
        <a:p>
          <a:endParaRPr lang="es-CO"/>
        </a:p>
      </dgm:t>
    </dgm:pt>
    <dgm:pt modelId="{EF24AAAE-A323-409C-A2EE-2BBC22585B01}">
      <dgm:prSet phldrT="[Texto]" custT="1"/>
      <dgm:spPr/>
      <dgm:t>
        <a:bodyPr/>
        <a:lstStyle/>
        <a:p>
          <a:r>
            <a:rPr lang="es-CO" sz="1200" dirty="0"/>
            <a:t>COMUNICACIÓN DE RESULTADOS DE LA AUDITORÍA</a:t>
          </a:r>
        </a:p>
      </dgm:t>
    </dgm:pt>
    <dgm:pt modelId="{98177AB4-1F0D-425A-AD2F-8AB85252B188}" type="parTrans" cxnId="{985B277D-A436-4F73-85B5-ED3E38CA3C07}">
      <dgm:prSet/>
      <dgm:spPr/>
      <dgm:t>
        <a:bodyPr/>
        <a:lstStyle/>
        <a:p>
          <a:endParaRPr lang="es-CO"/>
        </a:p>
      </dgm:t>
    </dgm:pt>
    <dgm:pt modelId="{A82B56D1-9C01-4200-BEF8-C1E5B579D686}" type="sibTrans" cxnId="{985B277D-A436-4F73-85B5-ED3E38CA3C07}">
      <dgm:prSet/>
      <dgm:spPr/>
      <dgm:t>
        <a:bodyPr/>
        <a:lstStyle/>
        <a:p>
          <a:endParaRPr lang="es-CO"/>
        </a:p>
      </dgm:t>
    </dgm:pt>
    <dgm:pt modelId="{98BBD163-66FF-4BE9-8201-5D73BC69BDAE}">
      <dgm:prSet/>
      <dgm:spPr/>
      <dgm:t>
        <a:bodyPr/>
        <a:lstStyle/>
        <a:p>
          <a:r>
            <a:rPr lang="es-CO" dirty="0"/>
            <a:t>2.3</a:t>
          </a:r>
        </a:p>
      </dgm:t>
    </dgm:pt>
    <dgm:pt modelId="{6214F525-2BA8-443C-BFD1-9AD10B09EBDF}" type="parTrans" cxnId="{E52B5D6F-3893-4E68-9CEC-F5C5D4D7E941}">
      <dgm:prSet/>
      <dgm:spPr/>
      <dgm:t>
        <a:bodyPr/>
        <a:lstStyle/>
        <a:p>
          <a:endParaRPr lang="es-CO"/>
        </a:p>
      </dgm:t>
    </dgm:pt>
    <dgm:pt modelId="{09C26218-803D-4318-A93D-AB451E8E4829}" type="sibTrans" cxnId="{E52B5D6F-3893-4E68-9CEC-F5C5D4D7E941}">
      <dgm:prSet/>
      <dgm:spPr/>
      <dgm:t>
        <a:bodyPr/>
        <a:lstStyle/>
        <a:p>
          <a:endParaRPr lang="es-CO"/>
        </a:p>
      </dgm:t>
    </dgm:pt>
    <dgm:pt modelId="{67D6F1B1-52D3-4735-B504-0AA019F75565}">
      <dgm:prSet custT="1"/>
      <dgm:spPr/>
      <dgm:t>
        <a:bodyPr/>
        <a:lstStyle/>
        <a:p>
          <a:r>
            <a:rPr lang="es-CO" sz="1200" dirty="0"/>
            <a:t>EJECUCIÓN DE LA AUDITORÍA</a:t>
          </a:r>
        </a:p>
      </dgm:t>
    </dgm:pt>
    <dgm:pt modelId="{362324C5-560E-4267-B5A0-8783942A9D41}" type="parTrans" cxnId="{B1B9A096-04AD-4964-BD0B-4765B43ACEBE}">
      <dgm:prSet/>
      <dgm:spPr/>
      <dgm:t>
        <a:bodyPr/>
        <a:lstStyle/>
        <a:p>
          <a:endParaRPr lang="es-CO"/>
        </a:p>
      </dgm:t>
    </dgm:pt>
    <dgm:pt modelId="{135B06BA-C886-4B3C-A6A2-00103C3D361B}" type="sibTrans" cxnId="{B1B9A096-04AD-4964-BD0B-4765B43ACEBE}">
      <dgm:prSet/>
      <dgm:spPr/>
      <dgm:t>
        <a:bodyPr/>
        <a:lstStyle/>
        <a:p>
          <a:endParaRPr lang="es-CO"/>
        </a:p>
      </dgm:t>
    </dgm:pt>
    <dgm:pt modelId="{A1DEAB8F-68BB-4184-8140-60FF4797BAD1}">
      <dgm:prSet/>
      <dgm:spPr/>
      <dgm:t>
        <a:bodyPr/>
        <a:lstStyle/>
        <a:p>
          <a:r>
            <a:rPr lang="es-CO" dirty="0"/>
            <a:t>2.5</a:t>
          </a:r>
        </a:p>
      </dgm:t>
    </dgm:pt>
    <dgm:pt modelId="{57F48787-23E0-4492-AF62-923386AAA467}" type="parTrans" cxnId="{2FE41CF7-2C24-4B80-BE64-BEAD3CC15DD9}">
      <dgm:prSet/>
      <dgm:spPr/>
      <dgm:t>
        <a:bodyPr/>
        <a:lstStyle/>
        <a:p>
          <a:endParaRPr lang="es-CO"/>
        </a:p>
      </dgm:t>
    </dgm:pt>
    <dgm:pt modelId="{2ABC724E-0777-455F-91B6-55C673BE22C9}" type="sibTrans" cxnId="{2FE41CF7-2C24-4B80-BE64-BEAD3CC15DD9}">
      <dgm:prSet/>
      <dgm:spPr/>
      <dgm:t>
        <a:bodyPr/>
        <a:lstStyle/>
        <a:p>
          <a:endParaRPr lang="es-CO"/>
        </a:p>
      </dgm:t>
    </dgm:pt>
    <dgm:pt modelId="{D00B88B9-11D0-443D-9D4A-791E2496BAD4}">
      <dgm:prSet custT="1"/>
      <dgm:spPr/>
      <dgm:t>
        <a:bodyPr/>
        <a:lstStyle/>
        <a:p>
          <a:pPr algn="l"/>
          <a:r>
            <a:rPr lang="es-CO" sz="1200" dirty="0"/>
            <a:t>SEGUIMIENTO DEL PROGRESO</a:t>
          </a:r>
        </a:p>
      </dgm:t>
    </dgm:pt>
    <dgm:pt modelId="{564659EC-5EE9-49DE-A379-1AC9C527A7AD}" type="parTrans" cxnId="{3AA0FB7E-2160-45BD-822A-8B3600628E22}">
      <dgm:prSet/>
      <dgm:spPr/>
      <dgm:t>
        <a:bodyPr/>
        <a:lstStyle/>
        <a:p>
          <a:endParaRPr lang="es-CO"/>
        </a:p>
      </dgm:t>
    </dgm:pt>
    <dgm:pt modelId="{AEF2F8B2-527A-4147-8C3F-45F7F0BEA834}" type="sibTrans" cxnId="{3AA0FB7E-2160-45BD-822A-8B3600628E22}">
      <dgm:prSet/>
      <dgm:spPr/>
      <dgm:t>
        <a:bodyPr/>
        <a:lstStyle/>
        <a:p>
          <a:endParaRPr lang="es-CO"/>
        </a:p>
      </dgm:t>
    </dgm:pt>
    <dgm:pt modelId="{DED7A37A-C79F-49D5-8B1A-C6DE6ACB42AA}" type="pres">
      <dgm:prSet presAssocID="{542E6C15-4F41-44B2-9190-E398208B408B}" presName="Name0" presStyleCnt="0">
        <dgm:presLayoutVars>
          <dgm:dir/>
          <dgm:animLvl val="lvl"/>
          <dgm:resizeHandles val="exact"/>
        </dgm:presLayoutVars>
      </dgm:prSet>
      <dgm:spPr/>
    </dgm:pt>
    <dgm:pt modelId="{E06B0524-12CB-4F47-A07D-C79047F10AA3}" type="pres">
      <dgm:prSet presAssocID="{542E6C15-4F41-44B2-9190-E398208B408B}" presName="tSp" presStyleCnt="0"/>
      <dgm:spPr/>
    </dgm:pt>
    <dgm:pt modelId="{B221E23A-7461-468E-85CD-B27DFE1B0FA4}" type="pres">
      <dgm:prSet presAssocID="{542E6C15-4F41-44B2-9190-E398208B408B}" presName="bSp" presStyleCnt="0"/>
      <dgm:spPr/>
    </dgm:pt>
    <dgm:pt modelId="{6519D2C1-12A6-4EEF-9AD3-03F376977D1F}" type="pres">
      <dgm:prSet presAssocID="{542E6C15-4F41-44B2-9190-E398208B408B}" presName="process" presStyleCnt="0"/>
      <dgm:spPr/>
    </dgm:pt>
    <dgm:pt modelId="{6B94455B-3890-4637-AEF2-9F9309D4F357}" type="pres">
      <dgm:prSet presAssocID="{ED3D9BFB-9C14-4C3C-AC48-A974963578A4}" presName="composite1" presStyleCnt="0"/>
      <dgm:spPr/>
    </dgm:pt>
    <dgm:pt modelId="{31B7F4C2-1BC2-46BA-830C-79A7E6EC4732}" type="pres">
      <dgm:prSet presAssocID="{ED3D9BFB-9C14-4C3C-AC48-A974963578A4}" presName="dummyNode1" presStyleLbl="node1" presStyleIdx="0" presStyleCnt="5"/>
      <dgm:spPr/>
    </dgm:pt>
    <dgm:pt modelId="{3989FFEC-4285-4DE8-B204-6DF2FED31314}" type="pres">
      <dgm:prSet presAssocID="{ED3D9BFB-9C14-4C3C-AC48-A974963578A4}" presName="childNode1" presStyleLbl="bgAcc1" presStyleIdx="0" presStyleCnt="5" custScaleX="255780" custScaleY="140965">
        <dgm:presLayoutVars>
          <dgm:bulletEnabled val="1"/>
        </dgm:presLayoutVars>
      </dgm:prSet>
      <dgm:spPr/>
    </dgm:pt>
    <dgm:pt modelId="{9A5E539F-B8E0-4726-B4B4-06A28AC27FF2}" type="pres">
      <dgm:prSet presAssocID="{ED3D9BFB-9C14-4C3C-AC48-A974963578A4}" presName="childNode1tx" presStyleLbl="bgAcc1" presStyleIdx="0" presStyleCnt="5">
        <dgm:presLayoutVars>
          <dgm:bulletEnabled val="1"/>
        </dgm:presLayoutVars>
      </dgm:prSet>
      <dgm:spPr/>
    </dgm:pt>
    <dgm:pt modelId="{636FC4E6-33CD-46F6-A7D9-6281C7E4AB5C}" type="pres">
      <dgm:prSet presAssocID="{ED3D9BFB-9C14-4C3C-AC48-A974963578A4}" presName="parentNode1" presStyleLbl="node1" presStyleIdx="0" presStyleCnt="5" custLinFactNeighborX="13476" custLinFactNeighborY="53484">
        <dgm:presLayoutVars>
          <dgm:chMax val="1"/>
          <dgm:bulletEnabled val="1"/>
        </dgm:presLayoutVars>
      </dgm:prSet>
      <dgm:spPr/>
    </dgm:pt>
    <dgm:pt modelId="{6558C08D-6C37-48A2-AD63-98AE50D502D1}" type="pres">
      <dgm:prSet presAssocID="{ED3D9BFB-9C14-4C3C-AC48-A974963578A4}" presName="connSite1" presStyleCnt="0"/>
      <dgm:spPr/>
    </dgm:pt>
    <dgm:pt modelId="{1DADFA45-E435-4797-922F-E6DDC2B59473}" type="pres">
      <dgm:prSet presAssocID="{FA3FE270-2658-4DA3-8739-76E3A2B42EEB}" presName="Name9" presStyleLbl="sibTrans2D1" presStyleIdx="0" presStyleCnt="4"/>
      <dgm:spPr/>
    </dgm:pt>
    <dgm:pt modelId="{ACD6CD67-9A87-45C7-82DB-3B24DCFCC412}" type="pres">
      <dgm:prSet presAssocID="{951A9910-C079-400A-8EBE-B5B4452620FD}" presName="composite2" presStyleCnt="0"/>
      <dgm:spPr/>
    </dgm:pt>
    <dgm:pt modelId="{4F681436-1B34-430D-8C4A-A9C744C49891}" type="pres">
      <dgm:prSet presAssocID="{951A9910-C079-400A-8EBE-B5B4452620FD}" presName="dummyNode2" presStyleLbl="node1" presStyleIdx="0" presStyleCnt="5"/>
      <dgm:spPr/>
    </dgm:pt>
    <dgm:pt modelId="{A2BA8B38-537F-42A0-BBF1-55FCCDA8D1B9}" type="pres">
      <dgm:prSet presAssocID="{951A9910-C079-400A-8EBE-B5B4452620FD}" presName="childNode2" presStyleLbl="bgAcc1" presStyleIdx="1" presStyleCnt="5" custScaleX="214343" custScaleY="139228" custLinFactNeighborX="-3828">
        <dgm:presLayoutVars>
          <dgm:bulletEnabled val="1"/>
        </dgm:presLayoutVars>
      </dgm:prSet>
      <dgm:spPr/>
    </dgm:pt>
    <dgm:pt modelId="{1EA49BE5-AB6A-487C-9AAD-4E4615A9E011}" type="pres">
      <dgm:prSet presAssocID="{951A9910-C079-400A-8EBE-B5B4452620FD}" presName="childNode2tx" presStyleLbl="bgAcc1" presStyleIdx="1" presStyleCnt="5">
        <dgm:presLayoutVars>
          <dgm:bulletEnabled val="1"/>
        </dgm:presLayoutVars>
      </dgm:prSet>
      <dgm:spPr/>
    </dgm:pt>
    <dgm:pt modelId="{AA9F84AD-66C9-4084-8400-94D8059D01D7}" type="pres">
      <dgm:prSet presAssocID="{951A9910-C079-400A-8EBE-B5B4452620FD}" presName="parentNode2" presStyleLbl="node1" presStyleIdx="1" presStyleCnt="5" custLinFactNeighborX="7266" custLinFactNeighborY="-31320">
        <dgm:presLayoutVars>
          <dgm:chMax val="0"/>
          <dgm:bulletEnabled val="1"/>
        </dgm:presLayoutVars>
      </dgm:prSet>
      <dgm:spPr/>
    </dgm:pt>
    <dgm:pt modelId="{7D6B0E48-BCD1-47CE-A85A-4E3EC1C0B703}" type="pres">
      <dgm:prSet presAssocID="{951A9910-C079-400A-8EBE-B5B4452620FD}" presName="connSite2" presStyleCnt="0"/>
      <dgm:spPr/>
    </dgm:pt>
    <dgm:pt modelId="{CAFA2D22-83E0-4699-9F9B-BED2E185D843}" type="pres">
      <dgm:prSet presAssocID="{5A6ECF9E-01FB-4ACD-9F0D-3BA19DD1E12F}" presName="Name18" presStyleLbl="sibTrans2D1" presStyleIdx="1" presStyleCnt="4"/>
      <dgm:spPr/>
    </dgm:pt>
    <dgm:pt modelId="{663C0541-706F-4D75-B244-440D0D97B3D5}" type="pres">
      <dgm:prSet presAssocID="{98BBD163-66FF-4BE9-8201-5D73BC69BDAE}" presName="composite1" presStyleCnt="0"/>
      <dgm:spPr/>
    </dgm:pt>
    <dgm:pt modelId="{128A3A63-C2E2-437E-AC87-5842101B840F}" type="pres">
      <dgm:prSet presAssocID="{98BBD163-66FF-4BE9-8201-5D73BC69BDAE}" presName="dummyNode1" presStyleLbl="node1" presStyleIdx="1" presStyleCnt="5"/>
      <dgm:spPr/>
    </dgm:pt>
    <dgm:pt modelId="{ECEA1F3D-5DE4-4002-8C75-4A497FC699F2}" type="pres">
      <dgm:prSet presAssocID="{98BBD163-66FF-4BE9-8201-5D73BC69BDAE}" presName="childNode1" presStyleLbl="bgAcc1" presStyleIdx="2" presStyleCnt="5" custScaleX="208772" custScaleY="141704" custLinFactNeighborX="-1914">
        <dgm:presLayoutVars>
          <dgm:bulletEnabled val="1"/>
        </dgm:presLayoutVars>
      </dgm:prSet>
      <dgm:spPr/>
    </dgm:pt>
    <dgm:pt modelId="{3CC8113A-2976-4B3D-B620-90B8081CAD6C}" type="pres">
      <dgm:prSet presAssocID="{98BBD163-66FF-4BE9-8201-5D73BC69BDAE}" presName="childNode1tx" presStyleLbl="bgAcc1" presStyleIdx="2" presStyleCnt="5">
        <dgm:presLayoutVars>
          <dgm:bulletEnabled val="1"/>
        </dgm:presLayoutVars>
      </dgm:prSet>
      <dgm:spPr/>
    </dgm:pt>
    <dgm:pt modelId="{643F5034-8E15-4A2A-A509-E44D6A855379}" type="pres">
      <dgm:prSet presAssocID="{98BBD163-66FF-4BE9-8201-5D73BC69BDAE}" presName="parentNode1" presStyleLbl="node1" presStyleIdx="2" presStyleCnt="5" custLinFactNeighborX="7266" custLinFactNeighborY="31320">
        <dgm:presLayoutVars>
          <dgm:chMax val="1"/>
          <dgm:bulletEnabled val="1"/>
        </dgm:presLayoutVars>
      </dgm:prSet>
      <dgm:spPr/>
    </dgm:pt>
    <dgm:pt modelId="{BBBC8A7D-7F61-43F9-978A-2D6C385EE5AA}" type="pres">
      <dgm:prSet presAssocID="{98BBD163-66FF-4BE9-8201-5D73BC69BDAE}" presName="connSite1" presStyleCnt="0"/>
      <dgm:spPr/>
    </dgm:pt>
    <dgm:pt modelId="{ED7953B9-17F7-4139-B8BA-8594BD0DCF3C}" type="pres">
      <dgm:prSet presAssocID="{09C26218-803D-4318-A93D-AB451E8E4829}" presName="Name9" presStyleLbl="sibTrans2D1" presStyleIdx="2" presStyleCnt="4"/>
      <dgm:spPr/>
    </dgm:pt>
    <dgm:pt modelId="{2619A5E0-D802-4FCD-8A0D-7D396A89925F}" type="pres">
      <dgm:prSet presAssocID="{CFEA9EC9-D706-4818-B9E3-5B370C397D67}" presName="composite2" presStyleCnt="0"/>
      <dgm:spPr/>
    </dgm:pt>
    <dgm:pt modelId="{0EC8D48E-284E-4C09-BADE-E6F94481C2B7}" type="pres">
      <dgm:prSet presAssocID="{CFEA9EC9-D706-4818-B9E3-5B370C397D67}" presName="dummyNode2" presStyleLbl="node1" presStyleIdx="2" presStyleCnt="5"/>
      <dgm:spPr/>
    </dgm:pt>
    <dgm:pt modelId="{AF113082-31EF-4E18-9DDA-6E188B407B03}" type="pres">
      <dgm:prSet presAssocID="{CFEA9EC9-D706-4818-B9E3-5B370C397D67}" presName="childNode2" presStyleLbl="bgAcc1" presStyleIdx="3" presStyleCnt="5" custScaleX="266014" custScaleY="139833" custLinFactNeighborX="-2871">
        <dgm:presLayoutVars>
          <dgm:bulletEnabled val="1"/>
        </dgm:presLayoutVars>
      </dgm:prSet>
      <dgm:spPr/>
    </dgm:pt>
    <dgm:pt modelId="{6084A092-7597-48ED-9B49-6BE3825EA8F6}" type="pres">
      <dgm:prSet presAssocID="{CFEA9EC9-D706-4818-B9E3-5B370C397D67}" presName="childNode2tx" presStyleLbl="bgAcc1" presStyleIdx="3" presStyleCnt="5">
        <dgm:presLayoutVars>
          <dgm:bulletEnabled val="1"/>
        </dgm:presLayoutVars>
      </dgm:prSet>
      <dgm:spPr/>
    </dgm:pt>
    <dgm:pt modelId="{7F831279-7F77-43F9-AFC6-3613835726EF}" type="pres">
      <dgm:prSet presAssocID="{CFEA9EC9-D706-4818-B9E3-5B370C397D67}" presName="parentNode2" presStyleLbl="node1" presStyleIdx="3" presStyleCnt="5" custLinFactNeighborX="13476" custLinFactNeighborY="-28240">
        <dgm:presLayoutVars>
          <dgm:chMax val="0"/>
          <dgm:bulletEnabled val="1"/>
        </dgm:presLayoutVars>
      </dgm:prSet>
      <dgm:spPr/>
    </dgm:pt>
    <dgm:pt modelId="{06CD9127-B9A9-4D36-9FA9-E84A2042264F}" type="pres">
      <dgm:prSet presAssocID="{CFEA9EC9-D706-4818-B9E3-5B370C397D67}" presName="connSite2" presStyleCnt="0"/>
      <dgm:spPr/>
    </dgm:pt>
    <dgm:pt modelId="{37F91DA5-CA85-4A54-A52F-9A493422D53C}" type="pres">
      <dgm:prSet presAssocID="{58F7DA0F-37F5-4853-9ADD-1A9D8E17FD4A}" presName="Name18" presStyleLbl="sibTrans2D1" presStyleIdx="3" presStyleCnt="4"/>
      <dgm:spPr/>
    </dgm:pt>
    <dgm:pt modelId="{98DDB6D8-13FB-495A-9E92-15F5F1ABF06D}" type="pres">
      <dgm:prSet presAssocID="{A1DEAB8F-68BB-4184-8140-60FF4797BAD1}" presName="composite1" presStyleCnt="0"/>
      <dgm:spPr/>
    </dgm:pt>
    <dgm:pt modelId="{86CA67A3-270D-40D0-8F22-8959E085E450}" type="pres">
      <dgm:prSet presAssocID="{A1DEAB8F-68BB-4184-8140-60FF4797BAD1}" presName="dummyNode1" presStyleLbl="node1" presStyleIdx="3" presStyleCnt="5"/>
      <dgm:spPr/>
    </dgm:pt>
    <dgm:pt modelId="{5EFC429F-2E9B-401A-88CE-61CC23F9817F}" type="pres">
      <dgm:prSet presAssocID="{A1DEAB8F-68BB-4184-8140-60FF4797BAD1}" presName="childNode1" presStyleLbl="bgAcc1" presStyleIdx="4" presStyleCnt="5" custScaleX="237703" custScaleY="145008">
        <dgm:presLayoutVars>
          <dgm:bulletEnabled val="1"/>
        </dgm:presLayoutVars>
      </dgm:prSet>
      <dgm:spPr/>
    </dgm:pt>
    <dgm:pt modelId="{77CE659A-35E6-4F44-B1B9-4B612C0251CB}" type="pres">
      <dgm:prSet presAssocID="{A1DEAB8F-68BB-4184-8140-60FF4797BAD1}" presName="childNode1tx" presStyleLbl="bgAcc1" presStyleIdx="4" presStyleCnt="5">
        <dgm:presLayoutVars>
          <dgm:bulletEnabled val="1"/>
        </dgm:presLayoutVars>
      </dgm:prSet>
      <dgm:spPr/>
    </dgm:pt>
    <dgm:pt modelId="{3E76A6F7-FB77-4559-B3D6-ADA48E01982B}" type="pres">
      <dgm:prSet presAssocID="{A1DEAB8F-68BB-4184-8140-60FF4797BAD1}" presName="parentNode1" presStyleLbl="node1" presStyleIdx="4" presStyleCnt="5" custLinFactNeighborX="29728" custLinFactNeighborY="98036">
        <dgm:presLayoutVars>
          <dgm:chMax val="1"/>
          <dgm:bulletEnabled val="1"/>
        </dgm:presLayoutVars>
      </dgm:prSet>
      <dgm:spPr/>
    </dgm:pt>
    <dgm:pt modelId="{5739CB42-656D-4F78-A02C-D3D72324EC6A}" type="pres">
      <dgm:prSet presAssocID="{A1DEAB8F-68BB-4184-8140-60FF4797BAD1}" presName="connSite1" presStyleCnt="0"/>
      <dgm:spPr/>
    </dgm:pt>
  </dgm:ptLst>
  <dgm:cxnLst>
    <dgm:cxn modelId="{3B800802-CD05-4AE9-AFB6-4A6C44BDD85E}" type="presOf" srcId="{EF24AAAE-A323-409C-A2EE-2BBC22585B01}" destId="{AF113082-31EF-4E18-9DDA-6E188B407B03}" srcOrd="0" destOrd="0" presId="urn:microsoft.com/office/officeart/2005/8/layout/hProcess4"/>
    <dgm:cxn modelId="{8C637D0D-408B-47C1-ACF4-3EED65BD1BE8}" type="presOf" srcId="{CFEA9EC9-D706-4818-B9E3-5B370C397D67}" destId="{7F831279-7F77-43F9-AFC6-3613835726EF}" srcOrd="0" destOrd="0" presId="urn:microsoft.com/office/officeart/2005/8/layout/hProcess4"/>
    <dgm:cxn modelId="{8942B60D-6EDA-4843-8BB9-4BDE3259F076}" type="presOf" srcId="{542E6C15-4F41-44B2-9190-E398208B408B}" destId="{DED7A37A-C79F-49D5-8B1A-C6DE6ACB42AA}" srcOrd="0" destOrd="0" presId="urn:microsoft.com/office/officeart/2005/8/layout/hProcess4"/>
    <dgm:cxn modelId="{29962915-0BA9-44C7-8F5E-04CB736F7E74}" type="presOf" srcId="{EF24AAAE-A323-409C-A2EE-2BBC22585B01}" destId="{6084A092-7597-48ED-9B49-6BE3825EA8F6}" srcOrd="1" destOrd="0" presId="urn:microsoft.com/office/officeart/2005/8/layout/hProcess4"/>
    <dgm:cxn modelId="{D14BD122-7E4D-4AE4-B126-B405798449EE}" type="presOf" srcId="{D00B88B9-11D0-443D-9D4A-791E2496BAD4}" destId="{77CE659A-35E6-4F44-B1B9-4B612C0251CB}" srcOrd="1" destOrd="0" presId="urn:microsoft.com/office/officeart/2005/8/layout/hProcess4"/>
    <dgm:cxn modelId="{D4BD0527-91DE-4AFE-A0D5-E8CE1689715E}" type="presOf" srcId="{98BBD163-66FF-4BE9-8201-5D73BC69BDAE}" destId="{643F5034-8E15-4A2A-A509-E44D6A855379}" srcOrd="0" destOrd="0" presId="urn:microsoft.com/office/officeart/2005/8/layout/hProcess4"/>
    <dgm:cxn modelId="{C655702A-31D7-4A88-8B75-6D8CFA281ADE}" type="presOf" srcId="{ED3D9BFB-9C14-4C3C-AC48-A974963578A4}" destId="{636FC4E6-33CD-46F6-A7D9-6281C7E4AB5C}" srcOrd="0" destOrd="0" presId="urn:microsoft.com/office/officeart/2005/8/layout/hProcess4"/>
    <dgm:cxn modelId="{3449BD30-9B10-4E3C-9B5C-C6AF752DADE1}" type="presOf" srcId="{5A6ECF9E-01FB-4ACD-9F0D-3BA19DD1E12F}" destId="{CAFA2D22-83E0-4699-9F9B-BED2E185D843}" srcOrd="0" destOrd="0" presId="urn:microsoft.com/office/officeart/2005/8/layout/hProcess4"/>
    <dgm:cxn modelId="{FB3AC232-373B-4BEA-A476-779A1F0ED61C}" type="presOf" srcId="{09C26218-803D-4318-A93D-AB451E8E4829}" destId="{ED7953B9-17F7-4139-B8BA-8594BD0DCF3C}" srcOrd="0" destOrd="0" presId="urn:microsoft.com/office/officeart/2005/8/layout/hProcess4"/>
    <dgm:cxn modelId="{AEF14535-B965-44BD-85CA-5555928898E6}" type="presOf" srcId="{5434C380-CD23-4A37-B1C2-D27DB3F27DF7}" destId="{1EA49BE5-AB6A-487C-9AAD-4E4615A9E011}" srcOrd="1" destOrd="0" presId="urn:microsoft.com/office/officeart/2005/8/layout/hProcess4"/>
    <dgm:cxn modelId="{47CAFB5C-5A55-4C3F-A23C-3BE788B4F71D}" type="presOf" srcId="{951A9910-C079-400A-8EBE-B5B4452620FD}" destId="{AA9F84AD-66C9-4084-8400-94D8059D01D7}" srcOrd="0" destOrd="0" presId="urn:microsoft.com/office/officeart/2005/8/layout/hProcess4"/>
    <dgm:cxn modelId="{82D5905D-6E4D-4092-9B96-8F6CA7FFBDF5}" srcId="{951A9910-C079-400A-8EBE-B5B4452620FD}" destId="{5434C380-CD23-4A37-B1C2-D27DB3F27DF7}" srcOrd="0" destOrd="0" parTransId="{DE0D32C1-9343-4FE9-B41B-C6762DE03A66}" sibTransId="{6514E0E8-0282-4C05-BC61-75B723A822AC}"/>
    <dgm:cxn modelId="{887EA54D-0F7A-4BB1-88B5-C8F1A04129BD}" type="presOf" srcId="{A1DEAB8F-68BB-4184-8140-60FF4797BAD1}" destId="{3E76A6F7-FB77-4559-B3D6-ADA48E01982B}" srcOrd="0" destOrd="0" presId="urn:microsoft.com/office/officeart/2005/8/layout/hProcess4"/>
    <dgm:cxn modelId="{E52B5D6F-3893-4E68-9CEC-F5C5D4D7E941}" srcId="{542E6C15-4F41-44B2-9190-E398208B408B}" destId="{98BBD163-66FF-4BE9-8201-5D73BC69BDAE}" srcOrd="2" destOrd="0" parTransId="{6214F525-2BA8-443C-BFD1-9AD10B09EBDF}" sibTransId="{09C26218-803D-4318-A93D-AB451E8E4829}"/>
    <dgm:cxn modelId="{0C257352-D6DA-44F9-959E-B6AF9E8248F8}" type="presOf" srcId="{67D6F1B1-52D3-4735-B504-0AA019F75565}" destId="{3CC8113A-2976-4B3D-B620-90B8081CAD6C}" srcOrd="1" destOrd="0" presId="urn:microsoft.com/office/officeart/2005/8/layout/hProcess4"/>
    <dgm:cxn modelId="{ECFF2457-7A3C-45BD-8DB1-1402811C3435}" type="presOf" srcId="{58F7DA0F-37F5-4853-9ADD-1A9D8E17FD4A}" destId="{37F91DA5-CA85-4A54-A52F-9A493422D53C}" srcOrd="0" destOrd="0" presId="urn:microsoft.com/office/officeart/2005/8/layout/hProcess4"/>
    <dgm:cxn modelId="{985B277D-A436-4F73-85B5-ED3E38CA3C07}" srcId="{CFEA9EC9-D706-4818-B9E3-5B370C397D67}" destId="{EF24AAAE-A323-409C-A2EE-2BBC22585B01}" srcOrd="0" destOrd="0" parTransId="{98177AB4-1F0D-425A-AD2F-8AB85252B188}" sibTransId="{A82B56D1-9C01-4200-BEF8-C1E5B579D686}"/>
    <dgm:cxn modelId="{3AA0FB7E-2160-45BD-822A-8B3600628E22}" srcId="{A1DEAB8F-68BB-4184-8140-60FF4797BAD1}" destId="{D00B88B9-11D0-443D-9D4A-791E2496BAD4}" srcOrd="0" destOrd="0" parTransId="{564659EC-5EE9-49DE-A379-1AC9C527A7AD}" sibTransId="{AEF2F8B2-527A-4147-8C3F-45F7F0BEA834}"/>
    <dgm:cxn modelId="{C5FED093-54DE-4E4E-9B25-2E3271D00DAA}" type="presOf" srcId="{5434C380-CD23-4A37-B1C2-D27DB3F27DF7}" destId="{A2BA8B38-537F-42A0-BBF1-55FCCDA8D1B9}" srcOrd="0" destOrd="0" presId="urn:microsoft.com/office/officeart/2005/8/layout/hProcess4"/>
    <dgm:cxn modelId="{87F20395-14DF-4CAD-8B3D-C313A68B6FB3}" type="presOf" srcId="{D00B88B9-11D0-443D-9D4A-791E2496BAD4}" destId="{5EFC429F-2E9B-401A-88CE-61CC23F9817F}" srcOrd="0" destOrd="0" presId="urn:microsoft.com/office/officeart/2005/8/layout/hProcess4"/>
    <dgm:cxn modelId="{B1B9A096-04AD-4964-BD0B-4765B43ACEBE}" srcId="{98BBD163-66FF-4BE9-8201-5D73BC69BDAE}" destId="{67D6F1B1-52D3-4735-B504-0AA019F75565}" srcOrd="0" destOrd="0" parTransId="{362324C5-560E-4267-B5A0-8783942A9D41}" sibTransId="{135B06BA-C886-4B3C-A6A2-00103C3D361B}"/>
    <dgm:cxn modelId="{04B2139E-6292-4AA2-BD27-E37FE52819CD}" type="presOf" srcId="{0D403ABE-63FF-42FB-BB2A-E01E05109905}" destId="{3989FFEC-4285-4DE8-B204-6DF2FED31314}" srcOrd="0" destOrd="0" presId="urn:microsoft.com/office/officeart/2005/8/layout/hProcess4"/>
    <dgm:cxn modelId="{CE1511A2-D0B9-4C55-8BB2-5A3F31AD1E7B}" srcId="{542E6C15-4F41-44B2-9190-E398208B408B}" destId="{CFEA9EC9-D706-4818-B9E3-5B370C397D67}" srcOrd="3" destOrd="0" parTransId="{CF2B9496-6FEF-4CF6-8D7D-0984A0A9A9CE}" sibTransId="{58F7DA0F-37F5-4853-9ADD-1A9D8E17FD4A}"/>
    <dgm:cxn modelId="{61C49FB2-CEF6-4417-BD5C-1A6D0CC8433C}" type="presOf" srcId="{0D403ABE-63FF-42FB-BB2A-E01E05109905}" destId="{9A5E539F-B8E0-4726-B4B4-06A28AC27FF2}" srcOrd="1" destOrd="0" presId="urn:microsoft.com/office/officeart/2005/8/layout/hProcess4"/>
    <dgm:cxn modelId="{0E46B3C7-A776-43EC-9EF1-EE7DE160CAE3}" srcId="{542E6C15-4F41-44B2-9190-E398208B408B}" destId="{951A9910-C079-400A-8EBE-B5B4452620FD}" srcOrd="1" destOrd="0" parTransId="{20670A45-7209-452C-A74F-30CD6C30238B}" sibTransId="{5A6ECF9E-01FB-4ACD-9F0D-3BA19DD1E12F}"/>
    <dgm:cxn modelId="{199DA2CD-76B0-48C1-A701-932DB6BB7D4F}" srcId="{ED3D9BFB-9C14-4C3C-AC48-A974963578A4}" destId="{0D403ABE-63FF-42FB-BB2A-E01E05109905}" srcOrd="0" destOrd="0" parTransId="{FC88DA19-967F-4895-A562-A339EDCB0C7F}" sibTransId="{B652AFA1-4434-436E-9201-3323D9497147}"/>
    <dgm:cxn modelId="{241AE8CD-41B0-4170-AEC6-588BFC78EA42}" srcId="{542E6C15-4F41-44B2-9190-E398208B408B}" destId="{ED3D9BFB-9C14-4C3C-AC48-A974963578A4}" srcOrd="0" destOrd="0" parTransId="{E1674A1D-ED81-494E-86C7-F08C8F85E8D3}" sibTransId="{FA3FE270-2658-4DA3-8739-76E3A2B42EEB}"/>
    <dgm:cxn modelId="{B42D03F0-7692-4B44-80C9-BE3C8F500C6F}" type="presOf" srcId="{67D6F1B1-52D3-4735-B504-0AA019F75565}" destId="{ECEA1F3D-5DE4-4002-8C75-4A497FC699F2}" srcOrd="0" destOrd="0" presId="urn:microsoft.com/office/officeart/2005/8/layout/hProcess4"/>
    <dgm:cxn modelId="{51B93FF4-5DA9-4D2F-9CBD-128D92A4F50E}" type="presOf" srcId="{FA3FE270-2658-4DA3-8739-76E3A2B42EEB}" destId="{1DADFA45-E435-4797-922F-E6DDC2B59473}" srcOrd="0" destOrd="0" presId="urn:microsoft.com/office/officeart/2005/8/layout/hProcess4"/>
    <dgm:cxn modelId="{2FE41CF7-2C24-4B80-BE64-BEAD3CC15DD9}" srcId="{542E6C15-4F41-44B2-9190-E398208B408B}" destId="{A1DEAB8F-68BB-4184-8140-60FF4797BAD1}" srcOrd="4" destOrd="0" parTransId="{57F48787-23E0-4492-AF62-923386AAA467}" sibTransId="{2ABC724E-0777-455F-91B6-55C673BE22C9}"/>
    <dgm:cxn modelId="{9AF90132-4B2B-48A9-96E5-0A7ECF58F86E}" type="presParOf" srcId="{DED7A37A-C79F-49D5-8B1A-C6DE6ACB42AA}" destId="{E06B0524-12CB-4F47-A07D-C79047F10AA3}" srcOrd="0" destOrd="0" presId="urn:microsoft.com/office/officeart/2005/8/layout/hProcess4"/>
    <dgm:cxn modelId="{B67CF6CC-5FA0-4B10-AFD8-B5B7D622B702}" type="presParOf" srcId="{DED7A37A-C79F-49D5-8B1A-C6DE6ACB42AA}" destId="{B221E23A-7461-468E-85CD-B27DFE1B0FA4}" srcOrd="1" destOrd="0" presId="urn:microsoft.com/office/officeart/2005/8/layout/hProcess4"/>
    <dgm:cxn modelId="{3A2CE920-B332-483F-A535-06D2899DCF8F}" type="presParOf" srcId="{DED7A37A-C79F-49D5-8B1A-C6DE6ACB42AA}" destId="{6519D2C1-12A6-4EEF-9AD3-03F376977D1F}" srcOrd="2" destOrd="0" presId="urn:microsoft.com/office/officeart/2005/8/layout/hProcess4"/>
    <dgm:cxn modelId="{32C746F5-A643-4145-BA6D-041C50398323}" type="presParOf" srcId="{6519D2C1-12A6-4EEF-9AD3-03F376977D1F}" destId="{6B94455B-3890-4637-AEF2-9F9309D4F357}" srcOrd="0" destOrd="0" presId="urn:microsoft.com/office/officeart/2005/8/layout/hProcess4"/>
    <dgm:cxn modelId="{FDB88965-57DC-4338-ADC0-A10B237D5375}" type="presParOf" srcId="{6B94455B-3890-4637-AEF2-9F9309D4F357}" destId="{31B7F4C2-1BC2-46BA-830C-79A7E6EC4732}" srcOrd="0" destOrd="0" presId="urn:microsoft.com/office/officeart/2005/8/layout/hProcess4"/>
    <dgm:cxn modelId="{8E541EED-6B93-48FD-B954-891BFF00388C}" type="presParOf" srcId="{6B94455B-3890-4637-AEF2-9F9309D4F357}" destId="{3989FFEC-4285-4DE8-B204-6DF2FED31314}" srcOrd="1" destOrd="0" presId="urn:microsoft.com/office/officeart/2005/8/layout/hProcess4"/>
    <dgm:cxn modelId="{3437EA7F-76F7-4C7C-988F-0EE3FCE23FC2}" type="presParOf" srcId="{6B94455B-3890-4637-AEF2-9F9309D4F357}" destId="{9A5E539F-B8E0-4726-B4B4-06A28AC27FF2}" srcOrd="2" destOrd="0" presId="urn:microsoft.com/office/officeart/2005/8/layout/hProcess4"/>
    <dgm:cxn modelId="{63F02ABC-47A6-4F50-8D24-ECA6DD167B8E}" type="presParOf" srcId="{6B94455B-3890-4637-AEF2-9F9309D4F357}" destId="{636FC4E6-33CD-46F6-A7D9-6281C7E4AB5C}" srcOrd="3" destOrd="0" presId="urn:microsoft.com/office/officeart/2005/8/layout/hProcess4"/>
    <dgm:cxn modelId="{2F69DFC0-627F-44A7-A568-8B2595786D1E}" type="presParOf" srcId="{6B94455B-3890-4637-AEF2-9F9309D4F357}" destId="{6558C08D-6C37-48A2-AD63-98AE50D502D1}" srcOrd="4" destOrd="0" presId="urn:microsoft.com/office/officeart/2005/8/layout/hProcess4"/>
    <dgm:cxn modelId="{BF2E5130-5CDF-471B-9392-BA9A4A2B6EBE}" type="presParOf" srcId="{6519D2C1-12A6-4EEF-9AD3-03F376977D1F}" destId="{1DADFA45-E435-4797-922F-E6DDC2B59473}" srcOrd="1" destOrd="0" presId="urn:microsoft.com/office/officeart/2005/8/layout/hProcess4"/>
    <dgm:cxn modelId="{CFE82751-F413-4B92-9592-A343A08FC174}" type="presParOf" srcId="{6519D2C1-12A6-4EEF-9AD3-03F376977D1F}" destId="{ACD6CD67-9A87-45C7-82DB-3B24DCFCC412}" srcOrd="2" destOrd="0" presId="urn:microsoft.com/office/officeart/2005/8/layout/hProcess4"/>
    <dgm:cxn modelId="{EB0EB0E5-4CF6-4B34-98F4-B6710668B331}" type="presParOf" srcId="{ACD6CD67-9A87-45C7-82DB-3B24DCFCC412}" destId="{4F681436-1B34-430D-8C4A-A9C744C49891}" srcOrd="0" destOrd="0" presId="urn:microsoft.com/office/officeart/2005/8/layout/hProcess4"/>
    <dgm:cxn modelId="{8995899D-ED11-4B2F-9F3B-4A1DAE77BBC7}" type="presParOf" srcId="{ACD6CD67-9A87-45C7-82DB-3B24DCFCC412}" destId="{A2BA8B38-537F-42A0-BBF1-55FCCDA8D1B9}" srcOrd="1" destOrd="0" presId="urn:microsoft.com/office/officeart/2005/8/layout/hProcess4"/>
    <dgm:cxn modelId="{A5F44D8F-D156-490B-9C93-D96A6F2E7BBC}" type="presParOf" srcId="{ACD6CD67-9A87-45C7-82DB-3B24DCFCC412}" destId="{1EA49BE5-AB6A-487C-9AAD-4E4615A9E011}" srcOrd="2" destOrd="0" presId="urn:microsoft.com/office/officeart/2005/8/layout/hProcess4"/>
    <dgm:cxn modelId="{8138D657-9657-4DC2-83D6-152993D072F2}" type="presParOf" srcId="{ACD6CD67-9A87-45C7-82DB-3B24DCFCC412}" destId="{AA9F84AD-66C9-4084-8400-94D8059D01D7}" srcOrd="3" destOrd="0" presId="urn:microsoft.com/office/officeart/2005/8/layout/hProcess4"/>
    <dgm:cxn modelId="{95710D0A-63C2-4E8E-86CE-075F2DEA64E1}" type="presParOf" srcId="{ACD6CD67-9A87-45C7-82DB-3B24DCFCC412}" destId="{7D6B0E48-BCD1-47CE-A85A-4E3EC1C0B703}" srcOrd="4" destOrd="0" presId="urn:microsoft.com/office/officeart/2005/8/layout/hProcess4"/>
    <dgm:cxn modelId="{10D93DA1-9A0F-413C-A51C-E87B884BAD86}" type="presParOf" srcId="{6519D2C1-12A6-4EEF-9AD3-03F376977D1F}" destId="{CAFA2D22-83E0-4699-9F9B-BED2E185D843}" srcOrd="3" destOrd="0" presId="urn:microsoft.com/office/officeart/2005/8/layout/hProcess4"/>
    <dgm:cxn modelId="{4E69B55E-3ABA-4581-B270-1908F55EB7F8}" type="presParOf" srcId="{6519D2C1-12A6-4EEF-9AD3-03F376977D1F}" destId="{663C0541-706F-4D75-B244-440D0D97B3D5}" srcOrd="4" destOrd="0" presId="urn:microsoft.com/office/officeart/2005/8/layout/hProcess4"/>
    <dgm:cxn modelId="{57D717BE-6BF8-473E-96D7-290A91F888E7}" type="presParOf" srcId="{663C0541-706F-4D75-B244-440D0D97B3D5}" destId="{128A3A63-C2E2-437E-AC87-5842101B840F}" srcOrd="0" destOrd="0" presId="urn:microsoft.com/office/officeart/2005/8/layout/hProcess4"/>
    <dgm:cxn modelId="{AEE6767E-A7CD-4F1F-BA72-68972E7B4987}" type="presParOf" srcId="{663C0541-706F-4D75-B244-440D0D97B3D5}" destId="{ECEA1F3D-5DE4-4002-8C75-4A497FC699F2}" srcOrd="1" destOrd="0" presId="urn:microsoft.com/office/officeart/2005/8/layout/hProcess4"/>
    <dgm:cxn modelId="{FD10CFF5-3A06-4E83-B99B-33421B96D854}" type="presParOf" srcId="{663C0541-706F-4D75-B244-440D0D97B3D5}" destId="{3CC8113A-2976-4B3D-B620-90B8081CAD6C}" srcOrd="2" destOrd="0" presId="urn:microsoft.com/office/officeart/2005/8/layout/hProcess4"/>
    <dgm:cxn modelId="{BE61C56B-0430-43CC-974D-2BD9A2D51AD9}" type="presParOf" srcId="{663C0541-706F-4D75-B244-440D0D97B3D5}" destId="{643F5034-8E15-4A2A-A509-E44D6A855379}" srcOrd="3" destOrd="0" presId="urn:microsoft.com/office/officeart/2005/8/layout/hProcess4"/>
    <dgm:cxn modelId="{3E46D266-B3BB-487B-BB1C-D1C13E29D9CF}" type="presParOf" srcId="{663C0541-706F-4D75-B244-440D0D97B3D5}" destId="{BBBC8A7D-7F61-43F9-978A-2D6C385EE5AA}" srcOrd="4" destOrd="0" presId="urn:microsoft.com/office/officeart/2005/8/layout/hProcess4"/>
    <dgm:cxn modelId="{2CF0521D-60E7-4BE1-8D68-149A9CEBFA97}" type="presParOf" srcId="{6519D2C1-12A6-4EEF-9AD3-03F376977D1F}" destId="{ED7953B9-17F7-4139-B8BA-8594BD0DCF3C}" srcOrd="5" destOrd="0" presId="urn:microsoft.com/office/officeart/2005/8/layout/hProcess4"/>
    <dgm:cxn modelId="{64C16F02-A304-4509-A51E-BB5A2C53BC30}" type="presParOf" srcId="{6519D2C1-12A6-4EEF-9AD3-03F376977D1F}" destId="{2619A5E0-D802-4FCD-8A0D-7D396A89925F}" srcOrd="6" destOrd="0" presId="urn:microsoft.com/office/officeart/2005/8/layout/hProcess4"/>
    <dgm:cxn modelId="{547DD866-1916-4333-9DAF-017363129675}" type="presParOf" srcId="{2619A5E0-D802-4FCD-8A0D-7D396A89925F}" destId="{0EC8D48E-284E-4C09-BADE-E6F94481C2B7}" srcOrd="0" destOrd="0" presId="urn:microsoft.com/office/officeart/2005/8/layout/hProcess4"/>
    <dgm:cxn modelId="{9E94BC51-21CC-4900-BF13-3A061842D502}" type="presParOf" srcId="{2619A5E0-D802-4FCD-8A0D-7D396A89925F}" destId="{AF113082-31EF-4E18-9DDA-6E188B407B03}" srcOrd="1" destOrd="0" presId="urn:microsoft.com/office/officeart/2005/8/layout/hProcess4"/>
    <dgm:cxn modelId="{501D581C-F418-4DD1-A22F-69251141C22E}" type="presParOf" srcId="{2619A5E0-D802-4FCD-8A0D-7D396A89925F}" destId="{6084A092-7597-48ED-9B49-6BE3825EA8F6}" srcOrd="2" destOrd="0" presId="urn:microsoft.com/office/officeart/2005/8/layout/hProcess4"/>
    <dgm:cxn modelId="{71332718-B347-485F-8CDD-CD77EE0279D7}" type="presParOf" srcId="{2619A5E0-D802-4FCD-8A0D-7D396A89925F}" destId="{7F831279-7F77-43F9-AFC6-3613835726EF}" srcOrd="3" destOrd="0" presId="urn:microsoft.com/office/officeart/2005/8/layout/hProcess4"/>
    <dgm:cxn modelId="{F7E0C3FD-B86E-41EF-8382-57D126F5C5F4}" type="presParOf" srcId="{2619A5E0-D802-4FCD-8A0D-7D396A89925F}" destId="{06CD9127-B9A9-4D36-9FA9-E84A2042264F}" srcOrd="4" destOrd="0" presId="urn:microsoft.com/office/officeart/2005/8/layout/hProcess4"/>
    <dgm:cxn modelId="{8979F231-5B26-4457-91DE-F2B560347764}" type="presParOf" srcId="{6519D2C1-12A6-4EEF-9AD3-03F376977D1F}" destId="{37F91DA5-CA85-4A54-A52F-9A493422D53C}" srcOrd="7" destOrd="0" presId="urn:microsoft.com/office/officeart/2005/8/layout/hProcess4"/>
    <dgm:cxn modelId="{38752DF7-8FBD-43ED-9D0A-C1C1C95D9C58}" type="presParOf" srcId="{6519D2C1-12A6-4EEF-9AD3-03F376977D1F}" destId="{98DDB6D8-13FB-495A-9E92-15F5F1ABF06D}" srcOrd="8" destOrd="0" presId="urn:microsoft.com/office/officeart/2005/8/layout/hProcess4"/>
    <dgm:cxn modelId="{966EE75E-8A0A-4F1C-9668-7ADCAF88B81E}" type="presParOf" srcId="{98DDB6D8-13FB-495A-9E92-15F5F1ABF06D}" destId="{86CA67A3-270D-40D0-8F22-8959E085E450}" srcOrd="0" destOrd="0" presId="urn:microsoft.com/office/officeart/2005/8/layout/hProcess4"/>
    <dgm:cxn modelId="{F538F3DF-7B43-41D1-A3B9-B1DF6B964C68}" type="presParOf" srcId="{98DDB6D8-13FB-495A-9E92-15F5F1ABF06D}" destId="{5EFC429F-2E9B-401A-88CE-61CC23F9817F}" srcOrd="1" destOrd="0" presId="urn:microsoft.com/office/officeart/2005/8/layout/hProcess4"/>
    <dgm:cxn modelId="{9C0EE363-9B32-457F-AB30-B2F4AE28E418}" type="presParOf" srcId="{98DDB6D8-13FB-495A-9E92-15F5F1ABF06D}" destId="{77CE659A-35E6-4F44-B1B9-4B612C0251CB}" srcOrd="2" destOrd="0" presId="urn:microsoft.com/office/officeart/2005/8/layout/hProcess4"/>
    <dgm:cxn modelId="{12EE0029-EA87-4823-8926-1810028669BE}" type="presParOf" srcId="{98DDB6D8-13FB-495A-9E92-15F5F1ABF06D}" destId="{3E76A6F7-FB77-4559-B3D6-ADA48E01982B}" srcOrd="3" destOrd="0" presId="urn:microsoft.com/office/officeart/2005/8/layout/hProcess4"/>
    <dgm:cxn modelId="{CE613AB1-4EA0-4BE8-8F23-739CA099B102}" type="presParOf" srcId="{98DDB6D8-13FB-495A-9E92-15F5F1ABF06D}" destId="{5739CB42-656D-4F78-A02C-D3D72324EC6A}"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7D806-FE31-4296-8AA9-7C6DFF9383EB}" type="doc">
      <dgm:prSet loTypeId="urn:microsoft.com/office/officeart/2005/8/layout/process3" loCatId="process" qsTypeId="urn:microsoft.com/office/officeart/2005/8/quickstyle/simple3" qsCatId="simple" csTypeId="urn:microsoft.com/office/officeart/2005/8/colors/accent5_2" csCatId="accent5" phldr="1"/>
      <dgm:spPr/>
      <dgm:t>
        <a:bodyPr/>
        <a:lstStyle/>
        <a:p>
          <a:endParaRPr lang="es-CO"/>
        </a:p>
      </dgm:t>
    </dgm:pt>
    <dgm:pt modelId="{1284D3AE-A69C-48BE-BCFC-FB7E64051797}">
      <dgm:prSet phldrT="[Texto]" custT="1"/>
      <dgm:spPr/>
      <dgm:t>
        <a:bodyPr/>
        <a:lstStyle/>
        <a:p>
          <a:pPr algn="ctr"/>
          <a:r>
            <a:rPr lang="es-CO" sz="1100" b="1" dirty="0"/>
            <a:t>(1) CUMPLIMIENTOS</a:t>
          </a:r>
        </a:p>
      </dgm:t>
    </dgm:pt>
    <dgm:pt modelId="{F38D32C6-CA6D-48C4-9896-9051D1EA1B15}" type="parTrans" cxnId="{BC5B3356-F641-4EB5-9EB8-EF2CC46EC4EC}">
      <dgm:prSet/>
      <dgm:spPr/>
      <dgm:t>
        <a:bodyPr/>
        <a:lstStyle/>
        <a:p>
          <a:endParaRPr lang="es-CO"/>
        </a:p>
      </dgm:t>
    </dgm:pt>
    <dgm:pt modelId="{380E285C-ED60-49F6-BA37-E74460B9B00F}" type="sibTrans" cxnId="{BC5B3356-F641-4EB5-9EB8-EF2CC46EC4EC}">
      <dgm:prSet/>
      <dgm:spPr/>
      <dgm:t>
        <a:bodyPr/>
        <a:lstStyle/>
        <a:p>
          <a:endParaRPr lang="es-CO" dirty="0"/>
        </a:p>
      </dgm:t>
    </dgm:pt>
    <dgm:pt modelId="{1BAB5B29-55C4-4F08-B888-C3E1618011E1}">
      <dgm:prSet phldrT="[Texto]" custT="1"/>
      <dgm:spPr/>
      <dgm:t>
        <a:bodyPr/>
        <a:lstStyle/>
        <a:p>
          <a:pPr algn="ctr"/>
          <a:r>
            <a:rPr lang="es-CO" sz="1200" b="1" dirty="0"/>
            <a:t>(2)</a:t>
          </a:r>
        </a:p>
        <a:p>
          <a:pPr algn="ctr"/>
          <a:r>
            <a:rPr lang="es-CO" sz="1200" b="1" dirty="0"/>
            <a:t>INCUMPLIMIENTOS</a:t>
          </a:r>
        </a:p>
      </dgm:t>
    </dgm:pt>
    <dgm:pt modelId="{8CED78D4-1E4F-41D0-8402-F5FEF276D762}" type="parTrans" cxnId="{4F1353D7-2DD7-4523-B8C9-6BC4A9717E3D}">
      <dgm:prSet/>
      <dgm:spPr/>
      <dgm:t>
        <a:bodyPr/>
        <a:lstStyle/>
        <a:p>
          <a:endParaRPr lang="es-CO"/>
        </a:p>
      </dgm:t>
    </dgm:pt>
    <dgm:pt modelId="{F688302F-3A79-4CE2-9C38-B891BF3170DD}" type="sibTrans" cxnId="{4F1353D7-2DD7-4523-B8C9-6BC4A9717E3D}">
      <dgm:prSet/>
      <dgm:spPr/>
      <dgm:t>
        <a:bodyPr/>
        <a:lstStyle/>
        <a:p>
          <a:endParaRPr lang="es-CO" dirty="0"/>
        </a:p>
      </dgm:t>
    </dgm:pt>
    <dgm:pt modelId="{01DFBB14-7337-47C1-AD50-1BABF223275B}">
      <dgm:prSet phldrT="[Texto]" custT="1"/>
      <dgm:spPr/>
      <dgm:t>
        <a:bodyPr/>
        <a:lstStyle/>
        <a:p>
          <a:r>
            <a:rPr lang="es-CO" sz="1400" dirty="0"/>
            <a:t>Hay incumplimiento.</a:t>
          </a:r>
        </a:p>
      </dgm:t>
    </dgm:pt>
    <dgm:pt modelId="{E1F965A9-A505-4360-A6F6-40F57636C3D8}" type="parTrans" cxnId="{CE3D9345-518E-456D-9D2A-F961DDD91633}">
      <dgm:prSet/>
      <dgm:spPr/>
      <dgm:t>
        <a:bodyPr/>
        <a:lstStyle/>
        <a:p>
          <a:endParaRPr lang="es-CO"/>
        </a:p>
      </dgm:t>
    </dgm:pt>
    <dgm:pt modelId="{FBAF93AB-CC68-4462-9915-149C5B364CD6}" type="sibTrans" cxnId="{CE3D9345-518E-456D-9D2A-F961DDD91633}">
      <dgm:prSet/>
      <dgm:spPr/>
      <dgm:t>
        <a:bodyPr/>
        <a:lstStyle/>
        <a:p>
          <a:endParaRPr lang="es-CO"/>
        </a:p>
      </dgm:t>
    </dgm:pt>
    <dgm:pt modelId="{C72F98BF-B128-4652-BBFF-929BF7245A57}">
      <dgm:prSet phldrT="[Texto]" custT="1"/>
      <dgm:spPr/>
      <dgm:t>
        <a:bodyPr/>
        <a:lstStyle/>
        <a:p>
          <a:pPr algn="ctr"/>
          <a:r>
            <a:rPr lang="es-CO" sz="1200" b="1" dirty="0"/>
            <a:t>(3)</a:t>
          </a:r>
        </a:p>
        <a:p>
          <a:pPr algn="ctr"/>
          <a:r>
            <a:rPr lang="es-CO" sz="1200" b="1" dirty="0"/>
            <a:t>OPORTUNIDADES DE MEJORA</a:t>
          </a:r>
        </a:p>
      </dgm:t>
    </dgm:pt>
    <dgm:pt modelId="{A7C21EEF-4447-4EF1-AFF2-9C65D34E259D}" type="parTrans" cxnId="{F0E7F85C-2A68-4874-8F16-316E5E86413C}">
      <dgm:prSet/>
      <dgm:spPr/>
      <dgm:t>
        <a:bodyPr/>
        <a:lstStyle/>
        <a:p>
          <a:endParaRPr lang="es-CO"/>
        </a:p>
      </dgm:t>
    </dgm:pt>
    <dgm:pt modelId="{B4EF2844-6185-445B-953D-1188615DDB95}" type="sibTrans" cxnId="{F0E7F85C-2A68-4874-8F16-316E5E86413C}">
      <dgm:prSet/>
      <dgm:spPr/>
      <dgm:t>
        <a:bodyPr/>
        <a:lstStyle/>
        <a:p>
          <a:endParaRPr lang="es-CO" dirty="0"/>
        </a:p>
      </dgm:t>
    </dgm:pt>
    <dgm:pt modelId="{CB62AF7D-96DD-40A7-9218-ED9F77367D4F}">
      <dgm:prSet phldrT="[Texto]" custT="1"/>
      <dgm:spPr/>
      <dgm:t>
        <a:bodyPr/>
        <a:lstStyle/>
        <a:p>
          <a:r>
            <a:rPr lang="es-CO" sz="1300" dirty="0"/>
            <a:t>Hay oportunidades de mejora.</a:t>
          </a:r>
        </a:p>
      </dgm:t>
    </dgm:pt>
    <dgm:pt modelId="{DCE2C5F0-9E90-4082-B437-94DD422ACAD4}" type="parTrans" cxnId="{F79A2556-F425-4904-BA10-272FDC0EC8E8}">
      <dgm:prSet/>
      <dgm:spPr/>
      <dgm:t>
        <a:bodyPr/>
        <a:lstStyle/>
        <a:p>
          <a:endParaRPr lang="es-CO"/>
        </a:p>
      </dgm:t>
    </dgm:pt>
    <dgm:pt modelId="{76B0E332-1E26-4911-A4A4-A946A2908D63}" type="sibTrans" cxnId="{F79A2556-F425-4904-BA10-272FDC0EC8E8}">
      <dgm:prSet/>
      <dgm:spPr/>
      <dgm:t>
        <a:bodyPr/>
        <a:lstStyle/>
        <a:p>
          <a:endParaRPr lang="es-CO"/>
        </a:p>
      </dgm:t>
    </dgm:pt>
    <dgm:pt modelId="{B944FDED-7E1D-4544-B66A-F21190BB9048}">
      <dgm:prSet custT="1"/>
      <dgm:spPr/>
      <dgm:t>
        <a:bodyPr/>
        <a:lstStyle/>
        <a:p>
          <a:pPr algn="ctr"/>
          <a:r>
            <a:rPr lang="es-CO" sz="1200" b="1" dirty="0"/>
            <a:t>(4)</a:t>
          </a:r>
        </a:p>
        <a:p>
          <a:pPr algn="ctr"/>
          <a:r>
            <a:rPr lang="es-CO" sz="1200" b="1" dirty="0"/>
            <a:t>BUENAS PRÁCTICAS</a:t>
          </a:r>
        </a:p>
        <a:p>
          <a:pPr algn="ctr"/>
          <a:r>
            <a:rPr lang="es-CO" sz="1200" b="1" dirty="0"/>
            <a:t>FORTALEZAS</a:t>
          </a:r>
        </a:p>
      </dgm:t>
    </dgm:pt>
    <dgm:pt modelId="{A24B2B3C-C817-42A9-AC9E-410409C4B4C1}" type="parTrans" cxnId="{3F098CCC-2423-405F-BB9C-4F3C1F9BFF24}">
      <dgm:prSet/>
      <dgm:spPr/>
      <dgm:t>
        <a:bodyPr/>
        <a:lstStyle/>
        <a:p>
          <a:endParaRPr lang="es-CO"/>
        </a:p>
      </dgm:t>
    </dgm:pt>
    <dgm:pt modelId="{4C63D055-AA38-401B-9989-0256E0F9693C}" type="sibTrans" cxnId="{3F098CCC-2423-405F-BB9C-4F3C1F9BFF24}">
      <dgm:prSet/>
      <dgm:spPr/>
      <dgm:t>
        <a:bodyPr/>
        <a:lstStyle/>
        <a:p>
          <a:endParaRPr lang="es-CO"/>
        </a:p>
      </dgm:t>
    </dgm:pt>
    <dgm:pt modelId="{92D1F3E7-4FEB-4560-B399-1C34C565E628}">
      <dgm:prSet/>
      <dgm:spPr/>
      <dgm:t>
        <a:bodyPr/>
        <a:lstStyle/>
        <a:p>
          <a:endParaRPr lang="es-CO" sz="1200" dirty="0"/>
        </a:p>
      </dgm:t>
    </dgm:pt>
    <dgm:pt modelId="{DC717D12-308A-4E81-9432-9FD2B4BE044F}" type="parTrans" cxnId="{1750869A-3378-41DA-9EDE-A3D46F2973AA}">
      <dgm:prSet/>
      <dgm:spPr/>
      <dgm:t>
        <a:bodyPr/>
        <a:lstStyle/>
        <a:p>
          <a:endParaRPr lang="es-CO"/>
        </a:p>
      </dgm:t>
    </dgm:pt>
    <dgm:pt modelId="{A88C88CD-4720-426D-BF88-BF855B983A60}" type="sibTrans" cxnId="{1750869A-3378-41DA-9EDE-A3D46F2973AA}">
      <dgm:prSet/>
      <dgm:spPr/>
      <dgm:t>
        <a:bodyPr/>
        <a:lstStyle/>
        <a:p>
          <a:endParaRPr lang="es-CO"/>
        </a:p>
      </dgm:t>
    </dgm:pt>
    <dgm:pt modelId="{3C892CE7-0FBA-45DB-BEE6-98F26CEA4F91}">
      <dgm:prSet custT="1"/>
      <dgm:spPr/>
      <dgm:t>
        <a:bodyPr/>
        <a:lstStyle/>
        <a:p>
          <a:r>
            <a:rPr lang="es-CO" sz="1400" dirty="0"/>
            <a:t>Hay aspectos para destacar.</a:t>
          </a:r>
        </a:p>
      </dgm:t>
    </dgm:pt>
    <dgm:pt modelId="{97134957-ADC6-4162-B17F-2FAAEFF251C7}" type="parTrans" cxnId="{9E09E167-A2E7-458A-8CF8-A2AE203EDBB9}">
      <dgm:prSet/>
      <dgm:spPr/>
      <dgm:t>
        <a:bodyPr/>
        <a:lstStyle/>
        <a:p>
          <a:endParaRPr lang="es-CO"/>
        </a:p>
      </dgm:t>
    </dgm:pt>
    <dgm:pt modelId="{D6C12D6D-E51A-4B31-92E1-0A02E4344969}" type="sibTrans" cxnId="{9E09E167-A2E7-458A-8CF8-A2AE203EDBB9}">
      <dgm:prSet/>
      <dgm:spPr/>
      <dgm:t>
        <a:bodyPr/>
        <a:lstStyle/>
        <a:p>
          <a:endParaRPr lang="es-CO"/>
        </a:p>
      </dgm:t>
    </dgm:pt>
    <dgm:pt modelId="{F63062C1-C11F-4BB4-B9AA-2D7C43839FA2}">
      <dgm:prSet phldrT="[Texto]" custT="1"/>
      <dgm:spPr/>
      <dgm:t>
        <a:bodyPr/>
        <a:lstStyle/>
        <a:p>
          <a:r>
            <a:rPr lang="es-CO" sz="1300" dirty="0"/>
            <a:t>Hay riesgos que ameritan atención.</a:t>
          </a:r>
        </a:p>
      </dgm:t>
    </dgm:pt>
    <dgm:pt modelId="{7EAB1908-EB4B-45D8-BCCA-FD8F84E98077}" type="parTrans" cxnId="{09078978-A7C2-408C-A6D4-4B271C5C88BE}">
      <dgm:prSet/>
      <dgm:spPr/>
      <dgm:t>
        <a:bodyPr/>
        <a:lstStyle/>
        <a:p>
          <a:endParaRPr lang="es-CO"/>
        </a:p>
      </dgm:t>
    </dgm:pt>
    <dgm:pt modelId="{5050824F-E2D7-4A01-8A49-10E9B76516AD}" type="sibTrans" cxnId="{09078978-A7C2-408C-A6D4-4B271C5C88BE}">
      <dgm:prSet/>
      <dgm:spPr/>
      <dgm:t>
        <a:bodyPr/>
        <a:lstStyle/>
        <a:p>
          <a:endParaRPr lang="es-CO"/>
        </a:p>
      </dgm:t>
    </dgm:pt>
    <dgm:pt modelId="{96E2EDEA-5041-49A6-8609-5B2691C63A5B}">
      <dgm:prSet phldrT="[Texto]" custT="1"/>
      <dgm:spPr/>
      <dgm:t>
        <a:bodyPr/>
        <a:lstStyle/>
        <a:p>
          <a:r>
            <a:rPr lang="es-CO" sz="1400" dirty="0"/>
            <a:t>Hay cumplimiento.</a:t>
          </a:r>
        </a:p>
      </dgm:t>
    </dgm:pt>
    <dgm:pt modelId="{F49513B4-4368-4BE1-B129-D95D06D949F6}" type="sibTrans" cxnId="{D1F10E49-DFFD-4E30-818B-788E3551615C}">
      <dgm:prSet/>
      <dgm:spPr/>
      <dgm:t>
        <a:bodyPr/>
        <a:lstStyle/>
        <a:p>
          <a:endParaRPr lang="es-CO"/>
        </a:p>
      </dgm:t>
    </dgm:pt>
    <dgm:pt modelId="{BA0A5A37-3FDC-4CB2-80F0-AE6B93159A00}" type="parTrans" cxnId="{D1F10E49-DFFD-4E30-818B-788E3551615C}">
      <dgm:prSet/>
      <dgm:spPr/>
      <dgm:t>
        <a:bodyPr/>
        <a:lstStyle/>
        <a:p>
          <a:endParaRPr lang="es-CO"/>
        </a:p>
      </dgm:t>
    </dgm:pt>
    <dgm:pt modelId="{E81DA683-3B9B-43EB-9699-54F461728004}">
      <dgm:prSet phldrT="[Texto]" custT="1"/>
      <dgm:spPr/>
      <dgm:t>
        <a:bodyPr/>
        <a:lstStyle/>
        <a:p>
          <a:r>
            <a:rPr lang="es-CO" sz="1400" dirty="0"/>
            <a:t>Lo encontrado se corresponde con lo esperado.</a:t>
          </a:r>
        </a:p>
      </dgm:t>
    </dgm:pt>
    <dgm:pt modelId="{8DE9EDF8-8993-446A-8607-43A9E75A324F}" type="sibTrans" cxnId="{C77BDBA5-4CE9-477F-A4B2-B7F2CD4C11BF}">
      <dgm:prSet/>
      <dgm:spPr/>
      <dgm:t>
        <a:bodyPr/>
        <a:lstStyle/>
        <a:p>
          <a:endParaRPr lang="es-CO"/>
        </a:p>
      </dgm:t>
    </dgm:pt>
    <dgm:pt modelId="{E9E309FB-B3D7-4DF0-A0AB-8CA338D7723C}" type="parTrans" cxnId="{C77BDBA5-4CE9-477F-A4B2-B7F2CD4C11BF}">
      <dgm:prSet/>
      <dgm:spPr/>
      <dgm:t>
        <a:bodyPr/>
        <a:lstStyle/>
        <a:p>
          <a:endParaRPr lang="es-CO"/>
        </a:p>
      </dgm:t>
    </dgm:pt>
    <dgm:pt modelId="{472416E1-18C1-4F50-B285-61ACC6E4F8D2}">
      <dgm:prSet phldrT="[Texto]" custT="1"/>
      <dgm:spPr/>
      <dgm:t>
        <a:bodyPr/>
        <a:lstStyle/>
        <a:p>
          <a:r>
            <a:rPr lang="es-CO" sz="1400" dirty="0"/>
            <a:t>Se determinan fallas o errores.</a:t>
          </a:r>
        </a:p>
      </dgm:t>
    </dgm:pt>
    <dgm:pt modelId="{9DBF7063-EEF3-41E6-8AD3-B7BD8E22B8DE}" type="parTrans" cxnId="{D40CE0DB-5287-449E-B375-E2A4F1A7F1B3}">
      <dgm:prSet/>
      <dgm:spPr/>
      <dgm:t>
        <a:bodyPr/>
        <a:lstStyle/>
        <a:p>
          <a:endParaRPr lang="es-CO"/>
        </a:p>
      </dgm:t>
    </dgm:pt>
    <dgm:pt modelId="{F6D551EA-D421-4F0D-8C22-B8B313133AFB}" type="sibTrans" cxnId="{D40CE0DB-5287-449E-B375-E2A4F1A7F1B3}">
      <dgm:prSet/>
      <dgm:spPr/>
      <dgm:t>
        <a:bodyPr/>
        <a:lstStyle/>
        <a:p>
          <a:endParaRPr lang="es-CO"/>
        </a:p>
      </dgm:t>
    </dgm:pt>
    <dgm:pt modelId="{104F7752-535E-41F3-921E-A5969432EC26}">
      <dgm:prSet custT="1"/>
      <dgm:spPr/>
      <dgm:t>
        <a:bodyPr/>
        <a:lstStyle/>
        <a:p>
          <a:r>
            <a:rPr lang="es-CO" sz="1400" dirty="0"/>
            <a:t>Hay fortalezas</a:t>
          </a:r>
        </a:p>
      </dgm:t>
    </dgm:pt>
    <dgm:pt modelId="{5108A1DB-8659-4370-8603-6359A96A3AE2}" type="parTrans" cxnId="{B5EA52E9-B17C-4DC9-9820-48143E1BC5B9}">
      <dgm:prSet/>
      <dgm:spPr/>
      <dgm:t>
        <a:bodyPr/>
        <a:lstStyle/>
        <a:p>
          <a:endParaRPr lang="es-CO"/>
        </a:p>
      </dgm:t>
    </dgm:pt>
    <dgm:pt modelId="{77D42306-880D-4F1B-85AF-AECC918BF3CD}" type="sibTrans" cxnId="{B5EA52E9-B17C-4DC9-9820-48143E1BC5B9}">
      <dgm:prSet/>
      <dgm:spPr/>
      <dgm:t>
        <a:bodyPr/>
        <a:lstStyle/>
        <a:p>
          <a:endParaRPr lang="es-CO"/>
        </a:p>
      </dgm:t>
    </dgm:pt>
    <dgm:pt modelId="{3A841BC0-AA0F-4105-8A13-3D4471B0D317}" type="pres">
      <dgm:prSet presAssocID="{0017D806-FE31-4296-8AA9-7C6DFF9383EB}" presName="linearFlow" presStyleCnt="0">
        <dgm:presLayoutVars>
          <dgm:dir/>
          <dgm:animLvl val="lvl"/>
          <dgm:resizeHandles val="exact"/>
        </dgm:presLayoutVars>
      </dgm:prSet>
      <dgm:spPr/>
    </dgm:pt>
    <dgm:pt modelId="{0F46DFAE-3F15-49AA-A8C9-C3F4C003E2E5}" type="pres">
      <dgm:prSet presAssocID="{1284D3AE-A69C-48BE-BCFC-FB7E64051797}" presName="composite" presStyleCnt="0"/>
      <dgm:spPr/>
    </dgm:pt>
    <dgm:pt modelId="{3D61C87B-A3BA-480F-B032-97B794D22B0B}" type="pres">
      <dgm:prSet presAssocID="{1284D3AE-A69C-48BE-BCFC-FB7E64051797}" presName="parTx" presStyleLbl="node1" presStyleIdx="0" presStyleCnt="4">
        <dgm:presLayoutVars>
          <dgm:chMax val="0"/>
          <dgm:chPref val="0"/>
          <dgm:bulletEnabled val="1"/>
        </dgm:presLayoutVars>
      </dgm:prSet>
      <dgm:spPr/>
    </dgm:pt>
    <dgm:pt modelId="{0BA307F2-B7FC-42E0-96F0-D4ABBC90BA2C}" type="pres">
      <dgm:prSet presAssocID="{1284D3AE-A69C-48BE-BCFC-FB7E64051797}" presName="parSh" presStyleLbl="node1" presStyleIdx="0" presStyleCnt="4" custScaleX="166344" custLinFactNeighborX="-941" custLinFactNeighborY="-29429"/>
      <dgm:spPr/>
    </dgm:pt>
    <dgm:pt modelId="{BB68E2F0-6ACC-430A-9EA0-DABF6BC6041F}" type="pres">
      <dgm:prSet presAssocID="{1284D3AE-A69C-48BE-BCFC-FB7E64051797}" presName="desTx" presStyleLbl="fgAcc1" presStyleIdx="0" presStyleCnt="4" custScaleX="179454" custLinFactNeighborY="7280">
        <dgm:presLayoutVars>
          <dgm:bulletEnabled val="1"/>
        </dgm:presLayoutVars>
      </dgm:prSet>
      <dgm:spPr/>
    </dgm:pt>
    <dgm:pt modelId="{C299EB52-1B5B-4498-A823-AAB84D70CF59}" type="pres">
      <dgm:prSet presAssocID="{380E285C-ED60-49F6-BA37-E74460B9B00F}" presName="sibTrans" presStyleLbl="sibTrans2D1" presStyleIdx="0" presStyleCnt="3"/>
      <dgm:spPr/>
    </dgm:pt>
    <dgm:pt modelId="{3A2250E8-BD12-4FEA-ABC7-7A612C5E6E55}" type="pres">
      <dgm:prSet presAssocID="{380E285C-ED60-49F6-BA37-E74460B9B00F}" presName="connTx" presStyleLbl="sibTrans2D1" presStyleIdx="0" presStyleCnt="3"/>
      <dgm:spPr/>
    </dgm:pt>
    <dgm:pt modelId="{AF86EF97-8942-4CA1-8BFA-D94DFA603E66}" type="pres">
      <dgm:prSet presAssocID="{1BAB5B29-55C4-4F08-B888-C3E1618011E1}" presName="composite" presStyleCnt="0"/>
      <dgm:spPr/>
    </dgm:pt>
    <dgm:pt modelId="{5D0408AE-4C0D-4278-BCC4-A5E1AF7507D0}" type="pres">
      <dgm:prSet presAssocID="{1BAB5B29-55C4-4F08-B888-C3E1618011E1}" presName="parTx" presStyleLbl="node1" presStyleIdx="0" presStyleCnt="4">
        <dgm:presLayoutVars>
          <dgm:chMax val="0"/>
          <dgm:chPref val="0"/>
          <dgm:bulletEnabled val="1"/>
        </dgm:presLayoutVars>
      </dgm:prSet>
      <dgm:spPr/>
    </dgm:pt>
    <dgm:pt modelId="{43C87F5F-C40B-4AFC-A437-6794F7C273BC}" type="pres">
      <dgm:prSet presAssocID="{1BAB5B29-55C4-4F08-B888-C3E1618011E1}" presName="parSh" presStyleLbl="node1" presStyleIdx="1" presStyleCnt="4" custScaleX="226996" custLinFactNeighborX="-9578" custLinFactNeighborY="-15016"/>
      <dgm:spPr/>
    </dgm:pt>
    <dgm:pt modelId="{6A60D0EA-6B65-4A97-9C94-BFA2C5E7ECFE}" type="pres">
      <dgm:prSet presAssocID="{1BAB5B29-55C4-4F08-B888-C3E1618011E1}" presName="desTx" presStyleLbl="fgAcc1" presStyleIdx="1" presStyleCnt="4" custScaleX="196206" custLinFactNeighborX="-14634" custLinFactNeighborY="7242">
        <dgm:presLayoutVars>
          <dgm:bulletEnabled val="1"/>
        </dgm:presLayoutVars>
      </dgm:prSet>
      <dgm:spPr/>
    </dgm:pt>
    <dgm:pt modelId="{33FBAD6D-DC54-4BF4-B650-50DF8B06CFF2}" type="pres">
      <dgm:prSet presAssocID="{F688302F-3A79-4CE2-9C38-B891BF3170DD}" presName="sibTrans" presStyleLbl="sibTrans2D1" presStyleIdx="1" presStyleCnt="3"/>
      <dgm:spPr/>
    </dgm:pt>
    <dgm:pt modelId="{488685E5-2778-427A-A09A-306CF56CAD3A}" type="pres">
      <dgm:prSet presAssocID="{F688302F-3A79-4CE2-9C38-B891BF3170DD}" presName="connTx" presStyleLbl="sibTrans2D1" presStyleIdx="1" presStyleCnt="3"/>
      <dgm:spPr/>
    </dgm:pt>
    <dgm:pt modelId="{467195CE-7DDB-44FC-8C36-1CC950CA55AC}" type="pres">
      <dgm:prSet presAssocID="{C72F98BF-B128-4652-BBFF-929BF7245A57}" presName="composite" presStyleCnt="0"/>
      <dgm:spPr/>
    </dgm:pt>
    <dgm:pt modelId="{597FC77C-B325-4D1A-AEBB-4C7B3485A583}" type="pres">
      <dgm:prSet presAssocID="{C72F98BF-B128-4652-BBFF-929BF7245A57}" presName="parTx" presStyleLbl="node1" presStyleIdx="1" presStyleCnt="4">
        <dgm:presLayoutVars>
          <dgm:chMax val="0"/>
          <dgm:chPref val="0"/>
          <dgm:bulletEnabled val="1"/>
        </dgm:presLayoutVars>
      </dgm:prSet>
      <dgm:spPr/>
    </dgm:pt>
    <dgm:pt modelId="{78830B75-E074-494A-A412-41FE4427D407}" type="pres">
      <dgm:prSet presAssocID="{C72F98BF-B128-4652-BBFF-929BF7245A57}" presName="parSh" presStyleLbl="node1" presStyleIdx="2" presStyleCnt="4" custScaleX="200430" custScaleY="133901" custLinFactNeighborX="3839" custLinFactNeighborY="-28451"/>
      <dgm:spPr/>
    </dgm:pt>
    <dgm:pt modelId="{972FA7FC-5ACA-4557-9D7D-CE523F86D590}" type="pres">
      <dgm:prSet presAssocID="{C72F98BF-B128-4652-BBFF-929BF7245A57}" presName="desTx" presStyleLbl="fgAcc1" presStyleIdx="2" presStyleCnt="4" custScaleX="158931" custScaleY="89516" custLinFactNeighborX="-1518" custLinFactNeighborY="4561">
        <dgm:presLayoutVars>
          <dgm:bulletEnabled val="1"/>
        </dgm:presLayoutVars>
      </dgm:prSet>
      <dgm:spPr/>
    </dgm:pt>
    <dgm:pt modelId="{985A3CA2-1B9E-4A89-99A8-773DD764C603}" type="pres">
      <dgm:prSet presAssocID="{B4EF2844-6185-445B-953D-1188615DDB95}" presName="sibTrans" presStyleLbl="sibTrans2D1" presStyleIdx="2" presStyleCnt="3"/>
      <dgm:spPr/>
    </dgm:pt>
    <dgm:pt modelId="{4A1C9046-E1BC-4C20-AD85-3C096C7BC431}" type="pres">
      <dgm:prSet presAssocID="{B4EF2844-6185-445B-953D-1188615DDB95}" presName="connTx" presStyleLbl="sibTrans2D1" presStyleIdx="2" presStyleCnt="3"/>
      <dgm:spPr/>
    </dgm:pt>
    <dgm:pt modelId="{8985EFDA-7133-4B45-B08B-704BFB76F872}" type="pres">
      <dgm:prSet presAssocID="{B944FDED-7E1D-4544-B66A-F21190BB9048}" presName="composite" presStyleCnt="0"/>
      <dgm:spPr/>
    </dgm:pt>
    <dgm:pt modelId="{95A82E78-294F-48A4-B44C-F0EE63BFBCD3}" type="pres">
      <dgm:prSet presAssocID="{B944FDED-7E1D-4544-B66A-F21190BB9048}" presName="parTx" presStyleLbl="node1" presStyleIdx="2" presStyleCnt="4">
        <dgm:presLayoutVars>
          <dgm:chMax val="0"/>
          <dgm:chPref val="0"/>
          <dgm:bulletEnabled val="1"/>
        </dgm:presLayoutVars>
      </dgm:prSet>
      <dgm:spPr/>
    </dgm:pt>
    <dgm:pt modelId="{2F0F2748-4E61-458B-BD4C-038A47EC6627}" type="pres">
      <dgm:prSet presAssocID="{B944FDED-7E1D-4544-B66A-F21190BB9048}" presName="parSh" presStyleLbl="node1" presStyleIdx="3" presStyleCnt="4" custScaleX="182279" custLinFactNeighborX="1304" custLinFactNeighborY="-52010"/>
      <dgm:spPr/>
    </dgm:pt>
    <dgm:pt modelId="{C4FBFA0E-3A6C-4AA5-93AC-CB709A722AFC}" type="pres">
      <dgm:prSet presAssocID="{B944FDED-7E1D-4544-B66A-F21190BB9048}" presName="desTx" presStyleLbl="fgAcc1" presStyleIdx="3" presStyleCnt="4" custScaleX="142129">
        <dgm:presLayoutVars>
          <dgm:bulletEnabled val="1"/>
        </dgm:presLayoutVars>
      </dgm:prSet>
      <dgm:spPr/>
    </dgm:pt>
  </dgm:ptLst>
  <dgm:cxnLst>
    <dgm:cxn modelId="{904E4102-5DD1-4FDC-8CB1-5F53412C2416}" type="presOf" srcId="{96E2EDEA-5041-49A6-8609-5B2691C63A5B}" destId="{BB68E2F0-6ACC-430A-9EA0-DABF6BC6041F}" srcOrd="0" destOrd="0" presId="urn:microsoft.com/office/officeart/2005/8/layout/process3"/>
    <dgm:cxn modelId="{C0599A0F-5F53-4FCC-9918-E20EF92C6336}" type="presOf" srcId="{92D1F3E7-4FEB-4560-B399-1C34C565E628}" destId="{6A60D0EA-6B65-4A97-9C94-BFA2C5E7ECFE}" srcOrd="0" destOrd="2" presId="urn:microsoft.com/office/officeart/2005/8/layout/process3"/>
    <dgm:cxn modelId="{55700C18-14EE-4BF4-809B-3AA21B03E68C}" type="presOf" srcId="{1284D3AE-A69C-48BE-BCFC-FB7E64051797}" destId="{0BA307F2-B7FC-42E0-96F0-D4ABBC90BA2C}" srcOrd="1" destOrd="0" presId="urn:microsoft.com/office/officeart/2005/8/layout/process3"/>
    <dgm:cxn modelId="{1D684F18-6E07-4294-A260-18BC735387BC}" type="presOf" srcId="{C72F98BF-B128-4652-BBFF-929BF7245A57}" destId="{597FC77C-B325-4D1A-AEBB-4C7B3485A583}" srcOrd="0" destOrd="0" presId="urn:microsoft.com/office/officeart/2005/8/layout/process3"/>
    <dgm:cxn modelId="{D3048B2F-D7D0-4146-831B-4E372CCC4057}" type="presOf" srcId="{B4EF2844-6185-445B-953D-1188615DDB95}" destId="{4A1C9046-E1BC-4C20-AD85-3C096C7BC431}" srcOrd="1" destOrd="0" presId="urn:microsoft.com/office/officeart/2005/8/layout/process3"/>
    <dgm:cxn modelId="{0A70ED5C-1F37-4504-9ACD-137D1F70A813}" type="presOf" srcId="{1284D3AE-A69C-48BE-BCFC-FB7E64051797}" destId="{3D61C87B-A3BA-480F-B032-97B794D22B0B}" srcOrd="0" destOrd="0" presId="urn:microsoft.com/office/officeart/2005/8/layout/process3"/>
    <dgm:cxn modelId="{F0E7F85C-2A68-4874-8F16-316E5E86413C}" srcId="{0017D806-FE31-4296-8AA9-7C6DFF9383EB}" destId="{C72F98BF-B128-4652-BBFF-929BF7245A57}" srcOrd="2" destOrd="0" parTransId="{A7C21EEF-4447-4EF1-AFF2-9C65D34E259D}" sibTransId="{B4EF2844-6185-445B-953D-1188615DDB95}"/>
    <dgm:cxn modelId="{475B7541-8EDA-485A-9980-0542AF454730}" type="presOf" srcId="{F63062C1-C11F-4BB4-B9AA-2D7C43839FA2}" destId="{972FA7FC-5ACA-4557-9D7D-CE523F86D590}" srcOrd="0" destOrd="1" presId="urn:microsoft.com/office/officeart/2005/8/layout/process3"/>
    <dgm:cxn modelId="{710CBD63-2AE6-42A3-BF22-022BB03160E2}" type="presOf" srcId="{472416E1-18C1-4F50-B285-61ACC6E4F8D2}" destId="{6A60D0EA-6B65-4A97-9C94-BFA2C5E7ECFE}" srcOrd="0" destOrd="1" presId="urn:microsoft.com/office/officeart/2005/8/layout/process3"/>
    <dgm:cxn modelId="{CE3D9345-518E-456D-9D2A-F961DDD91633}" srcId="{1BAB5B29-55C4-4F08-B888-C3E1618011E1}" destId="{01DFBB14-7337-47C1-AD50-1BABF223275B}" srcOrd="0" destOrd="0" parTransId="{E1F965A9-A505-4360-A6F6-40F57636C3D8}" sibTransId="{FBAF93AB-CC68-4462-9915-149C5B364CD6}"/>
    <dgm:cxn modelId="{C83C9B67-F2ED-4D7E-A0E8-1B3332237A2F}" type="presOf" srcId="{380E285C-ED60-49F6-BA37-E74460B9B00F}" destId="{3A2250E8-BD12-4FEA-ABC7-7A612C5E6E55}" srcOrd="1" destOrd="0" presId="urn:microsoft.com/office/officeart/2005/8/layout/process3"/>
    <dgm:cxn modelId="{9E09E167-A2E7-458A-8CF8-A2AE203EDBB9}" srcId="{B944FDED-7E1D-4544-B66A-F21190BB9048}" destId="{3C892CE7-0FBA-45DB-BEE6-98F26CEA4F91}" srcOrd="0" destOrd="0" parTransId="{97134957-ADC6-4162-B17F-2FAAEFF251C7}" sibTransId="{D6C12D6D-E51A-4B31-92E1-0A02E4344969}"/>
    <dgm:cxn modelId="{53516068-535A-4FFD-9BBD-D7DE05499E5D}" type="presOf" srcId="{3C892CE7-0FBA-45DB-BEE6-98F26CEA4F91}" destId="{C4FBFA0E-3A6C-4AA5-93AC-CB709A722AFC}" srcOrd="0" destOrd="0" presId="urn:microsoft.com/office/officeart/2005/8/layout/process3"/>
    <dgm:cxn modelId="{B2F8D548-875D-4361-AB51-D6A5ED5462CE}" type="presOf" srcId="{1BAB5B29-55C4-4F08-B888-C3E1618011E1}" destId="{5D0408AE-4C0D-4278-BCC4-A5E1AF7507D0}" srcOrd="0" destOrd="0" presId="urn:microsoft.com/office/officeart/2005/8/layout/process3"/>
    <dgm:cxn modelId="{D1F10E49-DFFD-4E30-818B-788E3551615C}" srcId="{1284D3AE-A69C-48BE-BCFC-FB7E64051797}" destId="{96E2EDEA-5041-49A6-8609-5B2691C63A5B}" srcOrd="0" destOrd="0" parTransId="{BA0A5A37-3FDC-4CB2-80F0-AE6B93159A00}" sibTransId="{F49513B4-4368-4BE1-B129-D95D06D949F6}"/>
    <dgm:cxn modelId="{2FFDF56C-3BB9-48BF-9F31-B8249689040F}" type="presOf" srcId="{380E285C-ED60-49F6-BA37-E74460B9B00F}" destId="{C299EB52-1B5B-4498-A823-AAB84D70CF59}" srcOrd="0" destOrd="0" presId="urn:microsoft.com/office/officeart/2005/8/layout/process3"/>
    <dgm:cxn modelId="{F79A2556-F425-4904-BA10-272FDC0EC8E8}" srcId="{C72F98BF-B128-4652-BBFF-929BF7245A57}" destId="{CB62AF7D-96DD-40A7-9218-ED9F77367D4F}" srcOrd="0" destOrd="0" parTransId="{DCE2C5F0-9E90-4082-B437-94DD422ACAD4}" sibTransId="{76B0E332-1E26-4911-A4A4-A946A2908D63}"/>
    <dgm:cxn modelId="{AA0B2F56-2636-4B3B-84E7-94254556B714}" type="presOf" srcId="{B944FDED-7E1D-4544-B66A-F21190BB9048}" destId="{2F0F2748-4E61-458B-BD4C-038A47EC6627}" srcOrd="1" destOrd="0" presId="urn:microsoft.com/office/officeart/2005/8/layout/process3"/>
    <dgm:cxn modelId="{BC5B3356-F641-4EB5-9EB8-EF2CC46EC4EC}" srcId="{0017D806-FE31-4296-8AA9-7C6DFF9383EB}" destId="{1284D3AE-A69C-48BE-BCFC-FB7E64051797}" srcOrd="0" destOrd="0" parTransId="{F38D32C6-CA6D-48C4-9896-9051D1EA1B15}" sibTransId="{380E285C-ED60-49F6-BA37-E74460B9B00F}"/>
    <dgm:cxn modelId="{53B53E56-D7E9-4194-BDDB-2D014D54E97E}" type="presOf" srcId="{B944FDED-7E1D-4544-B66A-F21190BB9048}" destId="{95A82E78-294F-48A4-B44C-F0EE63BFBCD3}" srcOrd="0" destOrd="0" presId="urn:microsoft.com/office/officeart/2005/8/layout/process3"/>
    <dgm:cxn modelId="{09078978-A7C2-408C-A6D4-4B271C5C88BE}" srcId="{C72F98BF-B128-4652-BBFF-929BF7245A57}" destId="{F63062C1-C11F-4BB4-B9AA-2D7C43839FA2}" srcOrd="1" destOrd="0" parTransId="{7EAB1908-EB4B-45D8-BCCA-FD8F84E98077}" sibTransId="{5050824F-E2D7-4A01-8A49-10E9B76516AD}"/>
    <dgm:cxn modelId="{773A0F86-C542-4207-BBD4-1B005D6279A8}" type="presOf" srcId="{CB62AF7D-96DD-40A7-9218-ED9F77367D4F}" destId="{972FA7FC-5ACA-4557-9D7D-CE523F86D590}" srcOrd="0" destOrd="0" presId="urn:microsoft.com/office/officeart/2005/8/layout/process3"/>
    <dgm:cxn modelId="{36CFDB98-4792-4A48-A723-116BED0BD48A}" type="presOf" srcId="{104F7752-535E-41F3-921E-A5969432EC26}" destId="{C4FBFA0E-3A6C-4AA5-93AC-CB709A722AFC}" srcOrd="0" destOrd="1" presId="urn:microsoft.com/office/officeart/2005/8/layout/process3"/>
    <dgm:cxn modelId="{1750869A-3378-41DA-9EDE-A3D46F2973AA}" srcId="{1BAB5B29-55C4-4F08-B888-C3E1618011E1}" destId="{92D1F3E7-4FEB-4560-B399-1C34C565E628}" srcOrd="2" destOrd="0" parTransId="{DC717D12-308A-4E81-9432-9FD2B4BE044F}" sibTransId="{A88C88CD-4720-426D-BF88-BF855B983A60}"/>
    <dgm:cxn modelId="{C77BDBA5-4CE9-477F-A4B2-B7F2CD4C11BF}" srcId="{1284D3AE-A69C-48BE-BCFC-FB7E64051797}" destId="{E81DA683-3B9B-43EB-9699-54F461728004}" srcOrd="1" destOrd="0" parTransId="{E9E309FB-B3D7-4DF0-A0AB-8CA338D7723C}" sibTransId="{8DE9EDF8-8993-446A-8607-43A9E75A324F}"/>
    <dgm:cxn modelId="{C0299AA9-B939-45CF-B1B9-E57AC77E28A7}" type="presOf" srcId="{1BAB5B29-55C4-4F08-B888-C3E1618011E1}" destId="{43C87F5F-C40B-4AFC-A437-6794F7C273BC}" srcOrd="1" destOrd="0" presId="urn:microsoft.com/office/officeart/2005/8/layout/process3"/>
    <dgm:cxn modelId="{6B5888AC-5745-47E4-A065-390CDB0533DE}" type="presOf" srcId="{B4EF2844-6185-445B-953D-1188615DDB95}" destId="{985A3CA2-1B9E-4A89-99A8-773DD764C603}" srcOrd="0" destOrd="0" presId="urn:microsoft.com/office/officeart/2005/8/layout/process3"/>
    <dgm:cxn modelId="{2443EFAF-58C0-4B3E-8827-4DC44CF7CE5B}" type="presOf" srcId="{F688302F-3A79-4CE2-9C38-B891BF3170DD}" destId="{488685E5-2778-427A-A09A-306CF56CAD3A}" srcOrd="1" destOrd="0" presId="urn:microsoft.com/office/officeart/2005/8/layout/process3"/>
    <dgm:cxn modelId="{1E48C2C0-AF7E-4FF8-93F4-EF4184D7F7B1}" type="presOf" srcId="{0017D806-FE31-4296-8AA9-7C6DFF9383EB}" destId="{3A841BC0-AA0F-4105-8A13-3D4471B0D317}" srcOrd="0" destOrd="0" presId="urn:microsoft.com/office/officeart/2005/8/layout/process3"/>
    <dgm:cxn modelId="{3F098CCC-2423-405F-BB9C-4F3C1F9BFF24}" srcId="{0017D806-FE31-4296-8AA9-7C6DFF9383EB}" destId="{B944FDED-7E1D-4544-B66A-F21190BB9048}" srcOrd="3" destOrd="0" parTransId="{A24B2B3C-C817-42A9-AC9E-410409C4B4C1}" sibTransId="{4C63D055-AA38-401B-9989-0256E0F9693C}"/>
    <dgm:cxn modelId="{AA402FCE-6573-4DC8-AF8B-5752252D170B}" type="presOf" srcId="{F688302F-3A79-4CE2-9C38-B891BF3170DD}" destId="{33FBAD6D-DC54-4BF4-B650-50DF8B06CFF2}" srcOrd="0" destOrd="0" presId="urn:microsoft.com/office/officeart/2005/8/layout/process3"/>
    <dgm:cxn modelId="{AAAA26D2-8A86-47CC-AC7E-16739E79C464}" type="presOf" srcId="{C72F98BF-B128-4652-BBFF-929BF7245A57}" destId="{78830B75-E074-494A-A412-41FE4427D407}" srcOrd="1" destOrd="0" presId="urn:microsoft.com/office/officeart/2005/8/layout/process3"/>
    <dgm:cxn modelId="{4F1353D7-2DD7-4523-B8C9-6BC4A9717E3D}" srcId="{0017D806-FE31-4296-8AA9-7C6DFF9383EB}" destId="{1BAB5B29-55C4-4F08-B888-C3E1618011E1}" srcOrd="1" destOrd="0" parTransId="{8CED78D4-1E4F-41D0-8402-F5FEF276D762}" sibTransId="{F688302F-3A79-4CE2-9C38-B891BF3170DD}"/>
    <dgm:cxn modelId="{D40CE0DB-5287-449E-B375-E2A4F1A7F1B3}" srcId="{1BAB5B29-55C4-4F08-B888-C3E1618011E1}" destId="{472416E1-18C1-4F50-B285-61ACC6E4F8D2}" srcOrd="1" destOrd="0" parTransId="{9DBF7063-EEF3-41E6-8AD3-B7BD8E22B8DE}" sibTransId="{F6D551EA-D421-4F0D-8C22-B8B313133AFB}"/>
    <dgm:cxn modelId="{D4FAC2E3-8218-499F-BD8E-D5BE80E214A8}" type="presOf" srcId="{01DFBB14-7337-47C1-AD50-1BABF223275B}" destId="{6A60D0EA-6B65-4A97-9C94-BFA2C5E7ECFE}" srcOrd="0" destOrd="0" presId="urn:microsoft.com/office/officeart/2005/8/layout/process3"/>
    <dgm:cxn modelId="{B5EA52E9-B17C-4DC9-9820-48143E1BC5B9}" srcId="{B944FDED-7E1D-4544-B66A-F21190BB9048}" destId="{104F7752-535E-41F3-921E-A5969432EC26}" srcOrd="1" destOrd="0" parTransId="{5108A1DB-8659-4370-8603-6359A96A3AE2}" sibTransId="{77D42306-880D-4F1B-85AF-AECC918BF3CD}"/>
    <dgm:cxn modelId="{8016E9F0-9386-4197-AF38-40283AEB25DC}" type="presOf" srcId="{E81DA683-3B9B-43EB-9699-54F461728004}" destId="{BB68E2F0-6ACC-430A-9EA0-DABF6BC6041F}" srcOrd="0" destOrd="1" presId="urn:microsoft.com/office/officeart/2005/8/layout/process3"/>
    <dgm:cxn modelId="{54970211-3F0F-47C4-9AF0-B5890231248C}" type="presParOf" srcId="{3A841BC0-AA0F-4105-8A13-3D4471B0D317}" destId="{0F46DFAE-3F15-49AA-A8C9-C3F4C003E2E5}" srcOrd="0" destOrd="0" presId="urn:microsoft.com/office/officeart/2005/8/layout/process3"/>
    <dgm:cxn modelId="{62EAD769-77CC-4A0B-8A76-6F32EEF9BACB}" type="presParOf" srcId="{0F46DFAE-3F15-49AA-A8C9-C3F4C003E2E5}" destId="{3D61C87B-A3BA-480F-B032-97B794D22B0B}" srcOrd="0" destOrd="0" presId="urn:microsoft.com/office/officeart/2005/8/layout/process3"/>
    <dgm:cxn modelId="{1C78702E-7FA2-4A58-B971-99FF5A8E0A22}" type="presParOf" srcId="{0F46DFAE-3F15-49AA-A8C9-C3F4C003E2E5}" destId="{0BA307F2-B7FC-42E0-96F0-D4ABBC90BA2C}" srcOrd="1" destOrd="0" presId="urn:microsoft.com/office/officeart/2005/8/layout/process3"/>
    <dgm:cxn modelId="{1A9AD5F9-9AE9-44D7-8DEE-2BA92A06EB96}" type="presParOf" srcId="{0F46DFAE-3F15-49AA-A8C9-C3F4C003E2E5}" destId="{BB68E2F0-6ACC-430A-9EA0-DABF6BC6041F}" srcOrd="2" destOrd="0" presId="urn:microsoft.com/office/officeart/2005/8/layout/process3"/>
    <dgm:cxn modelId="{815BBAB2-C94C-405B-B157-2C9BCF173D92}" type="presParOf" srcId="{3A841BC0-AA0F-4105-8A13-3D4471B0D317}" destId="{C299EB52-1B5B-4498-A823-AAB84D70CF59}" srcOrd="1" destOrd="0" presId="urn:microsoft.com/office/officeart/2005/8/layout/process3"/>
    <dgm:cxn modelId="{33FA7E94-65F1-4BC1-BC14-EE25AACA6785}" type="presParOf" srcId="{C299EB52-1B5B-4498-A823-AAB84D70CF59}" destId="{3A2250E8-BD12-4FEA-ABC7-7A612C5E6E55}" srcOrd="0" destOrd="0" presId="urn:microsoft.com/office/officeart/2005/8/layout/process3"/>
    <dgm:cxn modelId="{B84B5548-58FB-46E6-A0EA-733737D90393}" type="presParOf" srcId="{3A841BC0-AA0F-4105-8A13-3D4471B0D317}" destId="{AF86EF97-8942-4CA1-8BFA-D94DFA603E66}" srcOrd="2" destOrd="0" presId="urn:microsoft.com/office/officeart/2005/8/layout/process3"/>
    <dgm:cxn modelId="{9E03DDC9-7055-4A74-A1DB-7743634F8228}" type="presParOf" srcId="{AF86EF97-8942-4CA1-8BFA-D94DFA603E66}" destId="{5D0408AE-4C0D-4278-BCC4-A5E1AF7507D0}" srcOrd="0" destOrd="0" presId="urn:microsoft.com/office/officeart/2005/8/layout/process3"/>
    <dgm:cxn modelId="{5E9715E4-B35F-4A4F-96FA-281441AB3069}" type="presParOf" srcId="{AF86EF97-8942-4CA1-8BFA-D94DFA603E66}" destId="{43C87F5F-C40B-4AFC-A437-6794F7C273BC}" srcOrd="1" destOrd="0" presId="urn:microsoft.com/office/officeart/2005/8/layout/process3"/>
    <dgm:cxn modelId="{73E317F1-8AAB-45E3-895C-810F65602BF6}" type="presParOf" srcId="{AF86EF97-8942-4CA1-8BFA-D94DFA603E66}" destId="{6A60D0EA-6B65-4A97-9C94-BFA2C5E7ECFE}" srcOrd="2" destOrd="0" presId="urn:microsoft.com/office/officeart/2005/8/layout/process3"/>
    <dgm:cxn modelId="{E5978349-0B05-4673-9F29-80ADBC827747}" type="presParOf" srcId="{3A841BC0-AA0F-4105-8A13-3D4471B0D317}" destId="{33FBAD6D-DC54-4BF4-B650-50DF8B06CFF2}" srcOrd="3" destOrd="0" presId="urn:microsoft.com/office/officeart/2005/8/layout/process3"/>
    <dgm:cxn modelId="{BFD3E7A6-52C7-43D7-BDFB-5F24212EBB2B}" type="presParOf" srcId="{33FBAD6D-DC54-4BF4-B650-50DF8B06CFF2}" destId="{488685E5-2778-427A-A09A-306CF56CAD3A}" srcOrd="0" destOrd="0" presId="urn:microsoft.com/office/officeart/2005/8/layout/process3"/>
    <dgm:cxn modelId="{A6D73A1B-37A8-4FC6-9933-E3864074B74E}" type="presParOf" srcId="{3A841BC0-AA0F-4105-8A13-3D4471B0D317}" destId="{467195CE-7DDB-44FC-8C36-1CC950CA55AC}" srcOrd="4" destOrd="0" presId="urn:microsoft.com/office/officeart/2005/8/layout/process3"/>
    <dgm:cxn modelId="{0B2DEE05-74CF-419C-8094-5EE2B19AECB2}" type="presParOf" srcId="{467195CE-7DDB-44FC-8C36-1CC950CA55AC}" destId="{597FC77C-B325-4D1A-AEBB-4C7B3485A583}" srcOrd="0" destOrd="0" presId="urn:microsoft.com/office/officeart/2005/8/layout/process3"/>
    <dgm:cxn modelId="{2D7EB0DC-91E2-46A4-B259-F29068631E88}" type="presParOf" srcId="{467195CE-7DDB-44FC-8C36-1CC950CA55AC}" destId="{78830B75-E074-494A-A412-41FE4427D407}" srcOrd="1" destOrd="0" presId="urn:microsoft.com/office/officeart/2005/8/layout/process3"/>
    <dgm:cxn modelId="{F3DBCC70-9BFA-4DEB-8E30-96905B2B5D7A}" type="presParOf" srcId="{467195CE-7DDB-44FC-8C36-1CC950CA55AC}" destId="{972FA7FC-5ACA-4557-9D7D-CE523F86D590}" srcOrd="2" destOrd="0" presId="urn:microsoft.com/office/officeart/2005/8/layout/process3"/>
    <dgm:cxn modelId="{A9ECF82E-91E8-474D-B255-7614B68DBEB3}" type="presParOf" srcId="{3A841BC0-AA0F-4105-8A13-3D4471B0D317}" destId="{985A3CA2-1B9E-4A89-99A8-773DD764C603}" srcOrd="5" destOrd="0" presId="urn:microsoft.com/office/officeart/2005/8/layout/process3"/>
    <dgm:cxn modelId="{47C2C72B-E113-4F59-9BF1-F17BD6680D95}" type="presParOf" srcId="{985A3CA2-1B9E-4A89-99A8-773DD764C603}" destId="{4A1C9046-E1BC-4C20-AD85-3C096C7BC431}" srcOrd="0" destOrd="0" presId="urn:microsoft.com/office/officeart/2005/8/layout/process3"/>
    <dgm:cxn modelId="{D97630BA-1FE3-4382-B1C9-A7082E287FB5}" type="presParOf" srcId="{3A841BC0-AA0F-4105-8A13-3D4471B0D317}" destId="{8985EFDA-7133-4B45-B08B-704BFB76F872}" srcOrd="6" destOrd="0" presId="urn:microsoft.com/office/officeart/2005/8/layout/process3"/>
    <dgm:cxn modelId="{2D527F44-B89F-486D-939B-A923DA903C0E}" type="presParOf" srcId="{8985EFDA-7133-4B45-B08B-704BFB76F872}" destId="{95A82E78-294F-48A4-B44C-F0EE63BFBCD3}" srcOrd="0" destOrd="0" presId="urn:microsoft.com/office/officeart/2005/8/layout/process3"/>
    <dgm:cxn modelId="{A2CCA114-BF69-4EB3-82C8-C9D2174F6C6A}" type="presParOf" srcId="{8985EFDA-7133-4B45-B08B-704BFB76F872}" destId="{2F0F2748-4E61-458B-BD4C-038A47EC6627}" srcOrd="1" destOrd="0" presId="urn:microsoft.com/office/officeart/2005/8/layout/process3"/>
    <dgm:cxn modelId="{6ED2F4DE-5A6C-4AB2-B009-B110D7BEE483}" type="presParOf" srcId="{8985EFDA-7133-4B45-B08B-704BFB76F872}" destId="{C4FBFA0E-3A6C-4AA5-93AC-CB709A722AFC}"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7D806-FE31-4296-8AA9-7C6DFF9383EB}" type="doc">
      <dgm:prSet loTypeId="urn:microsoft.com/office/officeart/2005/8/layout/process3" loCatId="process" qsTypeId="urn:microsoft.com/office/officeart/2005/8/quickstyle/simple3" qsCatId="simple" csTypeId="urn:microsoft.com/office/officeart/2005/8/colors/accent5_2" csCatId="accent5" phldr="1"/>
      <dgm:spPr/>
      <dgm:t>
        <a:bodyPr/>
        <a:lstStyle/>
        <a:p>
          <a:endParaRPr lang="es-CO"/>
        </a:p>
      </dgm:t>
    </dgm:pt>
    <dgm:pt modelId="{1284D3AE-A69C-48BE-BCFC-FB7E64051797}">
      <dgm:prSet phldrT="[Texto]" custT="1"/>
      <dgm:spPr/>
      <dgm:t>
        <a:bodyPr/>
        <a:lstStyle/>
        <a:p>
          <a:pPr algn="ctr"/>
          <a:r>
            <a:rPr lang="es-CO" sz="1100" b="1" dirty="0"/>
            <a:t>(1) CUMPLIMIENTOS</a:t>
          </a:r>
        </a:p>
      </dgm:t>
    </dgm:pt>
    <dgm:pt modelId="{F38D32C6-CA6D-48C4-9896-9051D1EA1B15}" type="parTrans" cxnId="{BC5B3356-F641-4EB5-9EB8-EF2CC46EC4EC}">
      <dgm:prSet/>
      <dgm:spPr/>
      <dgm:t>
        <a:bodyPr/>
        <a:lstStyle/>
        <a:p>
          <a:endParaRPr lang="es-CO"/>
        </a:p>
      </dgm:t>
    </dgm:pt>
    <dgm:pt modelId="{380E285C-ED60-49F6-BA37-E74460B9B00F}" type="sibTrans" cxnId="{BC5B3356-F641-4EB5-9EB8-EF2CC46EC4EC}">
      <dgm:prSet/>
      <dgm:spPr/>
      <dgm:t>
        <a:bodyPr/>
        <a:lstStyle/>
        <a:p>
          <a:endParaRPr lang="es-CO" dirty="0"/>
        </a:p>
      </dgm:t>
    </dgm:pt>
    <dgm:pt modelId="{1BAB5B29-55C4-4F08-B888-C3E1618011E1}">
      <dgm:prSet phldrT="[Texto]" custT="1"/>
      <dgm:spPr/>
      <dgm:t>
        <a:bodyPr/>
        <a:lstStyle/>
        <a:p>
          <a:pPr algn="ctr"/>
          <a:r>
            <a:rPr lang="es-CO" sz="1200" b="1" dirty="0"/>
            <a:t>(2)</a:t>
          </a:r>
        </a:p>
        <a:p>
          <a:pPr algn="ctr"/>
          <a:r>
            <a:rPr lang="es-CO" sz="1200" b="1" dirty="0"/>
            <a:t>INCUMPLIMIENTOS</a:t>
          </a:r>
        </a:p>
      </dgm:t>
    </dgm:pt>
    <dgm:pt modelId="{8CED78D4-1E4F-41D0-8402-F5FEF276D762}" type="parTrans" cxnId="{4F1353D7-2DD7-4523-B8C9-6BC4A9717E3D}">
      <dgm:prSet/>
      <dgm:spPr/>
      <dgm:t>
        <a:bodyPr/>
        <a:lstStyle/>
        <a:p>
          <a:endParaRPr lang="es-CO"/>
        </a:p>
      </dgm:t>
    </dgm:pt>
    <dgm:pt modelId="{F688302F-3A79-4CE2-9C38-B891BF3170DD}" type="sibTrans" cxnId="{4F1353D7-2DD7-4523-B8C9-6BC4A9717E3D}">
      <dgm:prSet/>
      <dgm:spPr/>
      <dgm:t>
        <a:bodyPr/>
        <a:lstStyle/>
        <a:p>
          <a:endParaRPr lang="es-CO" dirty="0"/>
        </a:p>
      </dgm:t>
    </dgm:pt>
    <dgm:pt modelId="{01DFBB14-7337-47C1-AD50-1BABF223275B}">
      <dgm:prSet phldrT="[Texto]" custT="1"/>
      <dgm:spPr/>
      <dgm:t>
        <a:bodyPr/>
        <a:lstStyle/>
        <a:p>
          <a:r>
            <a:rPr lang="es-CO" sz="1400" dirty="0"/>
            <a:t>Hay incumplimiento.</a:t>
          </a:r>
        </a:p>
      </dgm:t>
    </dgm:pt>
    <dgm:pt modelId="{E1F965A9-A505-4360-A6F6-40F57636C3D8}" type="parTrans" cxnId="{CE3D9345-518E-456D-9D2A-F961DDD91633}">
      <dgm:prSet/>
      <dgm:spPr/>
      <dgm:t>
        <a:bodyPr/>
        <a:lstStyle/>
        <a:p>
          <a:endParaRPr lang="es-CO"/>
        </a:p>
      </dgm:t>
    </dgm:pt>
    <dgm:pt modelId="{FBAF93AB-CC68-4462-9915-149C5B364CD6}" type="sibTrans" cxnId="{CE3D9345-518E-456D-9D2A-F961DDD91633}">
      <dgm:prSet/>
      <dgm:spPr/>
      <dgm:t>
        <a:bodyPr/>
        <a:lstStyle/>
        <a:p>
          <a:endParaRPr lang="es-CO"/>
        </a:p>
      </dgm:t>
    </dgm:pt>
    <dgm:pt modelId="{C72F98BF-B128-4652-BBFF-929BF7245A57}">
      <dgm:prSet phldrT="[Texto]" custT="1"/>
      <dgm:spPr/>
      <dgm:t>
        <a:bodyPr/>
        <a:lstStyle/>
        <a:p>
          <a:pPr algn="ctr"/>
          <a:r>
            <a:rPr lang="es-CO" sz="1200" b="1" dirty="0"/>
            <a:t>(3)</a:t>
          </a:r>
        </a:p>
        <a:p>
          <a:pPr algn="ctr"/>
          <a:r>
            <a:rPr lang="es-CO" sz="1200" b="1" dirty="0"/>
            <a:t>OPORTUNIDADES DE MEJORA</a:t>
          </a:r>
        </a:p>
      </dgm:t>
    </dgm:pt>
    <dgm:pt modelId="{A7C21EEF-4447-4EF1-AFF2-9C65D34E259D}" type="parTrans" cxnId="{F0E7F85C-2A68-4874-8F16-316E5E86413C}">
      <dgm:prSet/>
      <dgm:spPr/>
      <dgm:t>
        <a:bodyPr/>
        <a:lstStyle/>
        <a:p>
          <a:endParaRPr lang="es-CO"/>
        </a:p>
      </dgm:t>
    </dgm:pt>
    <dgm:pt modelId="{B4EF2844-6185-445B-953D-1188615DDB95}" type="sibTrans" cxnId="{F0E7F85C-2A68-4874-8F16-316E5E86413C}">
      <dgm:prSet/>
      <dgm:spPr/>
      <dgm:t>
        <a:bodyPr/>
        <a:lstStyle/>
        <a:p>
          <a:endParaRPr lang="es-CO" dirty="0"/>
        </a:p>
      </dgm:t>
    </dgm:pt>
    <dgm:pt modelId="{CB62AF7D-96DD-40A7-9218-ED9F77367D4F}">
      <dgm:prSet phldrT="[Texto]" custT="1"/>
      <dgm:spPr/>
      <dgm:t>
        <a:bodyPr/>
        <a:lstStyle/>
        <a:p>
          <a:r>
            <a:rPr lang="es-CO" sz="1300" dirty="0"/>
            <a:t>Hay oportunidades de mejora.</a:t>
          </a:r>
        </a:p>
      </dgm:t>
    </dgm:pt>
    <dgm:pt modelId="{DCE2C5F0-9E90-4082-B437-94DD422ACAD4}" type="parTrans" cxnId="{F79A2556-F425-4904-BA10-272FDC0EC8E8}">
      <dgm:prSet/>
      <dgm:spPr/>
      <dgm:t>
        <a:bodyPr/>
        <a:lstStyle/>
        <a:p>
          <a:endParaRPr lang="es-CO"/>
        </a:p>
      </dgm:t>
    </dgm:pt>
    <dgm:pt modelId="{76B0E332-1E26-4911-A4A4-A946A2908D63}" type="sibTrans" cxnId="{F79A2556-F425-4904-BA10-272FDC0EC8E8}">
      <dgm:prSet/>
      <dgm:spPr/>
      <dgm:t>
        <a:bodyPr/>
        <a:lstStyle/>
        <a:p>
          <a:endParaRPr lang="es-CO"/>
        </a:p>
      </dgm:t>
    </dgm:pt>
    <dgm:pt modelId="{B944FDED-7E1D-4544-B66A-F21190BB9048}">
      <dgm:prSet custT="1"/>
      <dgm:spPr/>
      <dgm:t>
        <a:bodyPr/>
        <a:lstStyle/>
        <a:p>
          <a:pPr algn="ctr"/>
          <a:r>
            <a:rPr lang="es-CO" sz="1200" b="1" dirty="0"/>
            <a:t>(4)</a:t>
          </a:r>
        </a:p>
        <a:p>
          <a:pPr algn="ctr"/>
          <a:r>
            <a:rPr lang="es-CO" sz="1200" b="1" dirty="0"/>
            <a:t>BUENAS PRÁCTICAS</a:t>
          </a:r>
        </a:p>
        <a:p>
          <a:pPr algn="ctr"/>
          <a:r>
            <a:rPr lang="es-CO" sz="1200" b="1" dirty="0"/>
            <a:t>FORTALEZAS</a:t>
          </a:r>
        </a:p>
      </dgm:t>
    </dgm:pt>
    <dgm:pt modelId="{A24B2B3C-C817-42A9-AC9E-410409C4B4C1}" type="parTrans" cxnId="{3F098CCC-2423-405F-BB9C-4F3C1F9BFF24}">
      <dgm:prSet/>
      <dgm:spPr/>
      <dgm:t>
        <a:bodyPr/>
        <a:lstStyle/>
        <a:p>
          <a:endParaRPr lang="es-CO"/>
        </a:p>
      </dgm:t>
    </dgm:pt>
    <dgm:pt modelId="{4C63D055-AA38-401B-9989-0256E0F9693C}" type="sibTrans" cxnId="{3F098CCC-2423-405F-BB9C-4F3C1F9BFF24}">
      <dgm:prSet/>
      <dgm:spPr/>
      <dgm:t>
        <a:bodyPr/>
        <a:lstStyle/>
        <a:p>
          <a:endParaRPr lang="es-CO"/>
        </a:p>
      </dgm:t>
    </dgm:pt>
    <dgm:pt modelId="{92D1F3E7-4FEB-4560-B399-1C34C565E628}">
      <dgm:prSet/>
      <dgm:spPr/>
      <dgm:t>
        <a:bodyPr/>
        <a:lstStyle/>
        <a:p>
          <a:endParaRPr lang="es-CO" sz="1200" dirty="0"/>
        </a:p>
      </dgm:t>
    </dgm:pt>
    <dgm:pt modelId="{DC717D12-308A-4E81-9432-9FD2B4BE044F}" type="parTrans" cxnId="{1750869A-3378-41DA-9EDE-A3D46F2973AA}">
      <dgm:prSet/>
      <dgm:spPr/>
      <dgm:t>
        <a:bodyPr/>
        <a:lstStyle/>
        <a:p>
          <a:endParaRPr lang="es-CO"/>
        </a:p>
      </dgm:t>
    </dgm:pt>
    <dgm:pt modelId="{A88C88CD-4720-426D-BF88-BF855B983A60}" type="sibTrans" cxnId="{1750869A-3378-41DA-9EDE-A3D46F2973AA}">
      <dgm:prSet/>
      <dgm:spPr/>
      <dgm:t>
        <a:bodyPr/>
        <a:lstStyle/>
        <a:p>
          <a:endParaRPr lang="es-CO"/>
        </a:p>
      </dgm:t>
    </dgm:pt>
    <dgm:pt modelId="{3C892CE7-0FBA-45DB-BEE6-98F26CEA4F91}">
      <dgm:prSet custT="1"/>
      <dgm:spPr/>
      <dgm:t>
        <a:bodyPr/>
        <a:lstStyle/>
        <a:p>
          <a:r>
            <a:rPr lang="es-CO" sz="1400" dirty="0"/>
            <a:t>Hay aspectos para destacar.</a:t>
          </a:r>
        </a:p>
      </dgm:t>
    </dgm:pt>
    <dgm:pt modelId="{97134957-ADC6-4162-B17F-2FAAEFF251C7}" type="parTrans" cxnId="{9E09E167-A2E7-458A-8CF8-A2AE203EDBB9}">
      <dgm:prSet/>
      <dgm:spPr/>
      <dgm:t>
        <a:bodyPr/>
        <a:lstStyle/>
        <a:p>
          <a:endParaRPr lang="es-CO"/>
        </a:p>
      </dgm:t>
    </dgm:pt>
    <dgm:pt modelId="{D6C12D6D-E51A-4B31-92E1-0A02E4344969}" type="sibTrans" cxnId="{9E09E167-A2E7-458A-8CF8-A2AE203EDBB9}">
      <dgm:prSet/>
      <dgm:spPr/>
      <dgm:t>
        <a:bodyPr/>
        <a:lstStyle/>
        <a:p>
          <a:endParaRPr lang="es-CO"/>
        </a:p>
      </dgm:t>
    </dgm:pt>
    <dgm:pt modelId="{F63062C1-C11F-4BB4-B9AA-2D7C43839FA2}">
      <dgm:prSet phldrT="[Texto]" custT="1"/>
      <dgm:spPr/>
      <dgm:t>
        <a:bodyPr/>
        <a:lstStyle/>
        <a:p>
          <a:r>
            <a:rPr lang="es-CO" sz="1300" dirty="0"/>
            <a:t>Hay riesgos que ameritan atención.</a:t>
          </a:r>
        </a:p>
      </dgm:t>
    </dgm:pt>
    <dgm:pt modelId="{7EAB1908-EB4B-45D8-BCCA-FD8F84E98077}" type="parTrans" cxnId="{09078978-A7C2-408C-A6D4-4B271C5C88BE}">
      <dgm:prSet/>
      <dgm:spPr/>
      <dgm:t>
        <a:bodyPr/>
        <a:lstStyle/>
        <a:p>
          <a:endParaRPr lang="es-CO"/>
        </a:p>
      </dgm:t>
    </dgm:pt>
    <dgm:pt modelId="{5050824F-E2D7-4A01-8A49-10E9B76516AD}" type="sibTrans" cxnId="{09078978-A7C2-408C-A6D4-4B271C5C88BE}">
      <dgm:prSet/>
      <dgm:spPr/>
      <dgm:t>
        <a:bodyPr/>
        <a:lstStyle/>
        <a:p>
          <a:endParaRPr lang="es-CO"/>
        </a:p>
      </dgm:t>
    </dgm:pt>
    <dgm:pt modelId="{96E2EDEA-5041-49A6-8609-5B2691C63A5B}">
      <dgm:prSet phldrT="[Texto]" custT="1"/>
      <dgm:spPr/>
      <dgm:t>
        <a:bodyPr/>
        <a:lstStyle/>
        <a:p>
          <a:r>
            <a:rPr lang="es-CO" sz="1400" dirty="0"/>
            <a:t>Hay cumplimiento.</a:t>
          </a:r>
        </a:p>
      </dgm:t>
    </dgm:pt>
    <dgm:pt modelId="{F49513B4-4368-4BE1-B129-D95D06D949F6}" type="sibTrans" cxnId="{D1F10E49-DFFD-4E30-818B-788E3551615C}">
      <dgm:prSet/>
      <dgm:spPr/>
      <dgm:t>
        <a:bodyPr/>
        <a:lstStyle/>
        <a:p>
          <a:endParaRPr lang="es-CO"/>
        </a:p>
      </dgm:t>
    </dgm:pt>
    <dgm:pt modelId="{BA0A5A37-3FDC-4CB2-80F0-AE6B93159A00}" type="parTrans" cxnId="{D1F10E49-DFFD-4E30-818B-788E3551615C}">
      <dgm:prSet/>
      <dgm:spPr/>
      <dgm:t>
        <a:bodyPr/>
        <a:lstStyle/>
        <a:p>
          <a:endParaRPr lang="es-CO"/>
        </a:p>
      </dgm:t>
    </dgm:pt>
    <dgm:pt modelId="{E81DA683-3B9B-43EB-9699-54F461728004}">
      <dgm:prSet phldrT="[Texto]" custT="1"/>
      <dgm:spPr/>
      <dgm:t>
        <a:bodyPr/>
        <a:lstStyle/>
        <a:p>
          <a:r>
            <a:rPr lang="es-CO" sz="1400" dirty="0"/>
            <a:t>Lo encontrado se corresponde con lo esperado.</a:t>
          </a:r>
        </a:p>
      </dgm:t>
    </dgm:pt>
    <dgm:pt modelId="{8DE9EDF8-8993-446A-8607-43A9E75A324F}" type="sibTrans" cxnId="{C77BDBA5-4CE9-477F-A4B2-B7F2CD4C11BF}">
      <dgm:prSet/>
      <dgm:spPr/>
      <dgm:t>
        <a:bodyPr/>
        <a:lstStyle/>
        <a:p>
          <a:endParaRPr lang="es-CO"/>
        </a:p>
      </dgm:t>
    </dgm:pt>
    <dgm:pt modelId="{E9E309FB-B3D7-4DF0-A0AB-8CA338D7723C}" type="parTrans" cxnId="{C77BDBA5-4CE9-477F-A4B2-B7F2CD4C11BF}">
      <dgm:prSet/>
      <dgm:spPr/>
      <dgm:t>
        <a:bodyPr/>
        <a:lstStyle/>
        <a:p>
          <a:endParaRPr lang="es-CO"/>
        </a:p>
      </dgm:t>
    </dgm:pt>
    <dgm:pt modelId="{472416E1-18C1-4F50-B285-61ACC6E4F8D2}">
      <dgm:prSet phldrT="[Texto]" custT="1"/>
      <dgm:spPr/>
      <dgm:t>
        <a:bodyPr/>
        <a:lstStyle/>
        <a:p>
          <a:r>
            <a:rPr lang="es-CO" sz="1400" dirty="0"/>
            <a:t>Se determinan fallas o errores.</a:t>
          </a:r>
        </a:p>
      </dgm:t>
    </dgm:pt>
    <dgm:pt modelId="{9DBF7063-EEF3-41E6-8AD3-B7BD8E22B8DE}" type="parTrans" cxnId="{D40CE0DB-5287-449E-B375-E2A4F1A7F1B3}">
      <dgm:prSet/>
      <dgm:spPr/>
      <dgm:t>
        <a:bodyPr/>
        <a:lstStyle/>
        <a:p>
          <a:endParaRPr lang="es-CO"/>
        </a:p>
      </dgm:t>
    </dgm:pt>
    <dgm:pt modelId="{F6D551EA-D421-4F0D-8C22-B8B313133AFB}" type="sibTrans" cxnId="{D40CE0DB-5287-449E-B375-E2A4F1A7F1B3}">
      <dgm:prSet/>
      <dgm:spPr/>
      <dgm:t>
        <a:bodyPr/>
        <a:lstStyle/>
        <a:p>
          <a:endParaRPr lang="es-CO"/>
        </a:p>
      </dgm:t>
    </dgm:pt>
    <dgm:pt modelId="{104F7752-535E-41F3-921E-A5969432EC26}">
      <dgm:prSet custT="1"/>
      <dgm:spPr/>
      <dgm:t>
        <a:bodyPr/>
        <a:lstStyle/>
        <a:p>
          <a:r>
            <a:rPr lang="es-CO" sz="1400" dirty="0"/>
            <a:t>Hay fortalezas</a:t>
          </a:r>
        </a:p>
      </dgm:t>
    </dgm:pt>
    <dgm:pt modelId="{5108A1DB-8659-4370-8603-6359A96A3AE2}" type="parTrans" cxnId="{B5EA52E9-B17C-4DC9-9820-48143E1BC5B9}">
      <dgm:prSet/>
      <dgm:spPr/>
      <dgm:t>
        <a:bodyPr/>
        <a:lstStyle/>
        <a:p>
          <a:endParaRPr lang="es-CO"/>
        </a:p>
      </dgm:t>
    </dgm:pt>
    <dgm:pt modelId="{77D42306-880D-4F1B-85AF-AECC918BF3CD}" type="sibTrans" cxnId="{B5EA52E9-B17C-4DC9-9820-48143E1BC5B9}">
      <dgm:prSet/>
      <dgm:spPr/>
      <dgm:t>
        <a:bodyPr/>
        <a:lstStyle/>
        <a:p>
          <a:endParaRPr lang="es-CO"/>
        </a:p>
      </dgm:t>
    </dgm:pt>
    <dgm:pt modelId="{3A841BC0-AA0F-4105-8A13-3D4471B0D317}" type="pres">
      <dgm:prSet presAssocID="{0017D806-FE31-4296-8AA9-7C6DFF9383EB}" presName="linearFlow" presStyleCnt="0">
        <dgm:presLayoutVars>
          <dgm:dir/>
          <dgm:animLvl val="lvl"/>
          <dgm:resizeHandles val="exact"/>
        </dgm:presLayoutVars>
      </dgm:prSet>
      <dgm:spPr/>
    </dgm:pt>
    <dgm:pt modelId="{0F46DFAE-3F15-49AA-A8C9-C3F4C003E2E5}" type="pres">
      <dgm:prSet presAssocID="{1284D3AE-A69C-48BE-BCFC-FB7E64051797}" presName="composite" presStyleCnt="0"/>
      <dgm:spPr/>
    </dgm:pt>
    <dgm:pt modelId="{3D61C87B-A3BA-480F-B032-97B794D22B0B}" type="pres">
      <dgm:prSet presAssocID="{1284D3AE-A69C-48BE-BCFC-FB7E64051797}" presName="parTx" presStyleLbl="node1" presStyleIdx="0" presStyleCnt="4">
        <dgm:presLayoutVars>
          <dgm:chMax val="0"/>
          <dgm:chPref val="0"/>
          <dgm:bulletEnabled val="1"/>
        </dgm:presLayoutVars>
      </dgm:prSet>
      <dgm:spPr/>
    </dgm:pt>
    <dgm:pt modelId="{0BA307F2-B7FC-42E0-96F0-D4ABBC90BA2C}" type="pres">
      <dgm:prSet presAssocID="{1284D3AE-A69C-48BE-BCFC-FB7E64051797}" presName="parSh" presStyleLbl="node1" presStyleIdx="0" presStyleCnt="4" custScaleX="166344" custLinFactNeighborX="-941" custLinFactNeighborY="-29429"/>
      <dgm:spPr/>
    </dgm:pt>
    <dgm:pt modelId="{BB68E2F0-6ACC-430A-9EA0-DABF6BC6041F}" type="pres">
      <dgm:prSet presAssocID="{1284D3AE-A69C-48BE-BCFC-FB7E64051797}" presName="desTx" presStyleLbl="fgAcc1" presStyleIdx="0" presStyleCnt="4" custScaleX="179454" custLinFactNeighborY="7280">
        <dgm:presLayoutVars>
          <dgm:bulletEnabled val="1"/>
        </dgm:presLayoutVars>
      </dgm:prSet>
      <dgm:spPr/>
    </dgm:pt>
    <dgm:pt modelId="{C299EB52-1B5B-4498-A823-AAB84D70CF59}" type="pres">
      <dgm:prSet presAssocID="{380E285C-ED60-49F6-BA37-E74460B9B00F}" presName="sibTrans" presStyleLbl="sibTrans2D1" presStyleIdx="0" presStyleCnt="3"/>
      <dgm:spPr/>
    </dgm:pt>
    <dgm:pt modelId="{3A2250E8-BD12-4FEA-ABC7-7A612C5E6E55}" type="pres">
      <dgm:prSet presAssocID="{380E285C-ED60-49F6-BA37-E74460B9B00F}" presName="connTx" presStyleLbl="sibTrans2D1" presStyleIdx="0" presStyleCnt="3"/>
      <dgm:spPr/>
    </dgm:pt>
    <dgm:pt modelId="{AF86EF97-8942-4CA1-8BFA-D94DFA603E66}" type="pres">
      <dgm:prSet presAssocID="{1BAB5B29-55C4-4F08-B888-C3E1618011E1}" presName="composite" presStyleCnt="0"/>
      <dgm:spPr/>
    </dgm:pt>
    <dgm:pt modelId="{5D0408AE-4C0D-4278-BCC4-A5E1AF7507D0}" type="pres">
      <dgm:prSet presAssocID="{1BAB5B29-55C4-4F08-B888-C3E1618011E1}" presName="parTx" presStyleLbl="node1" presStyleIdx="0" presStyleCnt="4">
        <dgm:presLayoutVars>
          <dgm:chMax val="0"/>
          <dgm:chPref val="0"/>
          <dgm:bulletEnabled val="1"/>
        </dgm:presLayoutVars>
      </dgm:prSet>
      <dgm:spPr/>
    </dgm:pt>
    <dgm:pt modelId="{43C87F5F-C40B-4AFC-A437-6794F7C273BC}" type="pres">
      <dgm:prSet presAssocID="{1BAB5B29-55C4-4F08-B888-C3E1618011E1}" presName="parSh" presStyleLbl="node1" presStyleIdx="1" presStyleCnt="4" custScaleX="226996" custLinFactNeighborX="-9578" custLinFactNeighborY="-15016"/>
      <dgm:spPr/>
    </dgm:pt>
    <dgm:pt modelId="{6A60D0EA-6B65-4A97-9C94-BFA2C5E7ECFE}" type="pres">
      <dgm:prSet presAssocID="{1BAB5B29-55C4-4F08-B888-C3E1618011E1}" presName="desTx" presStyleLbl="fgAcc1" presStyleIdx="1" presStyleCnt="4" custScaleX="196206" custLinFactNeighborX="-14634" custLinFactNeighborY="7242">
        <dgm:presLayoutVars>
          <dgm:bulletEnabled val="1"/>
        </dgm:presLayoutVars>
      </dgm:prSet>
      <dgm:spPr/>
    </dgm:pt>
    <dgm:pt modelId="{33FBAD6D-DC54-4BF4-B650-50DF8B06CFF2}" type="pres">
      <dgm:prSet presAssocID="{F688302F-3A79-4CE2-9C38-B891BF3170DD}" presName="sibTrans" presStyleLbl="sibTrans2D1" presStyleIdx="1" presStyleCnt="3"/>
      <dgm:spPr/>
    </dgm:pt>
    <dgm:pt modelId="{488685E5-2778-427A-A09A-306CF56CAD3A}" type="pres">
      <dgm:prSet presAssocID="{F688302F-3A79-4CE2-9C38-B891BF3170DD}" presName="connTx" presStyleLbl="sibTrans2D1" presStyleIdx="1" presStyleCnt="3"/>
      <dgm:spPr/>
    </dgm:pt>
    <dgm:pt modelId="{467195CE-7DDB-44FC-8C36-1CC950CA55AC}" type="pres">
      <dgm:prSet presAssocID="{C72F98BF-B128-4652-BBFF-929BF7245A57}" presName="composite" presStyleCnt="0"/>
      <dgm:spPr/>
    </dgm:pt>
    <dgm:pt modelId="{597FC77C-B325-4D1A-AEBB-4C7B3485A583}" type="pres">
      <dgm:prSet presAssocID="{C72F98BF-B128-4652-BBFF-929BF7245A57}" presName="parTx" presStyleLbl="node1" presStyleIdx="1" presStyleCnt="4">
        <dgm:presLayoutVars>
          <dgm:chMax val="0"/>
          <dgm:chPref val="0"/>
          <dgm:bulletEnabled val="1"/>
        </dgm:presLayoutVars>
      </dgm:prSet>
      <dgm:spPr/>
    </dgm:pt>
    <dgm:pt modelId="{78830B75-E074-494A-A412-41FE4427D407}" type="pres">
      <dgm:prSet presAssocID="{C72F98BF-B128-4652-BBFF-929BF7245A57}" presName="parSh" presStyleLbl="node1" presStyleIdx="2" presStyleCnt="4" custScaleX="200430" custScaleY="133901" custLinFactNeighborX="3839" custLinFactNeighborY="-28451"/>
      <dgm:spPr/>
    </dgm:pt>
    <dgm:pt modelId="{972FA7FC-5ACA-4557-9D7D-CE523F86D590}" type="pres">
      <dgm:prSet presAssocID="{C72F98BF-B128-4652-BBFF-929BF7245A57}" presName="desTx" presStyleLbl="fgAcc1" presStyleIdx="2" presStyleCnt="4" custScaleX="158931" custScaleY="89516" custLinFactNeighborX="-1518" custLinFactNeighborY="4561">
        <dgm:presLayoutVars>
          <dgm:bulletEnabled val="1"/>
        </dgm:presLayoutVars>
      </dgm:prSet>
      <dgm:spPr/>
    </dgm:pt>
    <dgm:pt modelId="{985A3CA2-1B9E-4A89-99A8-773DD764C603}" type="pres">
      <dgm:prSet presAssocID="{B4EF2844-6185-445B-953D-1188615DDB95}" presName="sibTrans" presStyleLbl="sibTrans2D1" presStyleIdx="2" presStyleCnt="3"/>
      <dgm:spPr/>
    </dgm:pt>
    <dgm:pt modelId="{4A1C9046-E1BC-4C20-AD85-3C096C7BC431}" type="pres">
      <dgm:prSet presAssocID="{B4EF2844-6185-445B-953D-1188615DDB95}" presName="connTx" presStyleLbl="sibTrans2D1" presStyleIdx="2" presStyleCnt="3"/>
      <dgm:spPr/>
    </dgm:pt>
    <dgm:pt modelId="{8985EFDA-7133-4B45-B08B-704BFB76F872}" type="pres">
      <dgm:prSet presAssocID="{B944FDED-7E1D-4544-B66A-F21190BB9048}" presName="composite" presStyleCnt="0"/>
      <dgm:spPr/>
    </dgm:pt>
    <dgm:pt modelId="{95A82E78-294F-48A4-B44C-F0EE63BFBCD3}" type="pres">
      <dgm:prSet presAssocID="{B944FDED-7E1D-4544-B66A-F21190BB9048}" presName="parTx" presStyleLbl="node1" presStyleIdx="2" presStyleCnt="4">
        <dgm:presLayoutVars>
          <dgm:chMax val="0"/>
          <dgm:chPref val="0"/>
          <dgm:bulletEnabled val="1"/>
        </dgm:presLayoutVars>
      </dgm:prSet>
      <dgm:spPr/>
    </dgm:pt>
    <dgm:pt modelId="{2F0F2748-4E61-458B-BD4C-038A47EC6627}" type="pres">
      <dgm:prSet presAssocID="{B944FDED-7E1D-4544-B66A-F21190BB9048}" presName="parSh" presStyleLbl="node1" presStyleIdx="3" presStyleCnt="4" custScaleX="182279" custLinFactNeighborX="1304" custLinFactNeighborY="-52010"/>
      <dgm:spPr/>
    </dgm:pt>
    <dgm:pt modelId="{C4FBFA0E-3A6C-4AA5-93AC-CB709A722AFC}" type="pres">
      <dgm:prSet presAssocID="{B944FDED-7E1D-4544-B66A-F21190BB9048}" presName="desTx" presStyleLbl="fgAcc1" presStyleIdx="3" presStyleCnt="4" custScaleX="142129">
        <dgm:presLayoutVars>
          <dgm:bulletEnabled val="1"/>
        </dgm:presLayoutVars>
      </dgm:prSet>
      <dgm:spPr/>
    </dgm:pt>
  </dgm:ptLst>
  <dgm:cxnLst>
    <dgm:cxn modelId="{904E4102-5DD1-4FDC-8CB1-5F53412C2416}" type="presOf" srcId="{96E2EDEA-5041-49A6-8609-5B2691C63A5B}" destId="{BB68E2F0-6ACC-430A-9EA0-DABF6BC6041F}" srcOrd="0" destOrd="0" presId="urn:microsoft.com/office/officeart/2005/8/layout/process3"/>
    <dgm:cxn modelId="{C0599A0F-5F53-4FCC-9918-E20EF92C6336}" type="presOf" srcId="{92D1F3E7-4FEB-4560-B399-1C34C565E628}" destId="{6A60D0EA-6B65-4A97-9C94-BFA2C5E7ECFE}" srcOrd="0" destOrd="2" presId="urn:microsoft.com/office/officeart/2005/8/layout/process3"/>
    <dgm:cxn modelId="{55700C18-14EE-4BF4-809B-3AA21B03E68C}" type="presOf" srcId="{1284D3AE-A69C-48BE-BCFC-FB7E64051797}" destId="{0BA307F2-B7FC-42E0-96F0-D4ABBC90BA2C}" srcOrd="1" destOrd="0" presId="urn:microsoft.com/office/officeart/2005/8/layout/process3"/>
    <dgm:cxn modelId="{1D684F18-6E07-4294-A260-18BC735387BC}" type="presOf" srcId="{C72F98BF-B128-4652-BBFF-929BF7245A57}" destId="{597FC77C-B325-4D1A-AEBB-4C7B3485A583}" srcOrd="0" destOrd="0" presId="urn:microsoft.com/office/officeart/2005/8/layout/process3"/>
    <dgm:cxn modelId="{D3048B2F-D7D0-4146-831B-4E372CCC4057}" type="presOf" srcId="{B4EF2844-6185-445B-953D-1188615DDB95}" destId="{4A1C9046-E1BC-4C20-AD85-3C096C7BC431}" srcOrd="1" destOrd="0" presId="urn:microsoft.com/office/officeart/2005/8/layout/process3"/>
    <dgm:cxn modelId="{0A70ED5C-1F37-4504-9ACD-137D1F70A813}" type="presOf" srcId="{1284D3AE-A69C-48BE-BCFC-FB7E64051797}" destId="{3D61C87B-A3BA-480F-B032-97B794D22B0B}" srcOrd="0" destOrd="0" presId="urn:microsoft.com/office/officeart/2005/8/layout/process3"/>
    <dgm:cxn modelId="{F0E7F85C-2A68-4874-8F16-316E5E86413C}" srcId="{0017D806-FE31-4296-8AA9-7C6DFF9383EB}" destId="{C72F98BF-B128-4652-BBFF-929BF7245A57}" srcOrd="2" destOrd="0" parTransId="{A7C21EEF-4447-4EF1-AFF2-9C65D34E259D}" sibTransId="{B4EF2844-6185-445B-953D-1188615DDB95}"/>
    <dgm:cxn modelId="{475B7541-8EDA-485A-9980-0542AF454730}" type="presOf" srcId="{F63062C1-C11F-4BB4-B9AA-2D7C43839FA2}" destId="{972FA7FC-5ACA-4557-9D7D-CE523F86D590}" srcOrd="0" destOrd="1" presId="urn:microsoft.com/office/officeart/2005/8/layout/process3"/>
    <dgm:cxn modelId="{710CBD63-2AE6-42A3-BF22-022BB03160E2}" type="presOf" srcId="{472416E1-18C1-4F50-B285-61ACC6E4F8D2}" destId="{6A60D0EA-6B65-4A97-9C94-BFA2C5E7ECFE}" srcOrd="0" destOrd="1" presId="urn:microsoft.com/office/officeart/2005/8/layout/process3"/>
    <dgm:cxn modelId="{CE3D9345-518E-456D-9D2A-F961DDD91633}" srcId="{1BAB5B29-55C4-4F08-B888-C3E1618011E1}" destId="{01DFBB14-7337-47C1-AD50-1BABF223275B}" srcOrd="0" destOrd="0" parTransId="{E1F965A9-A505-4360-A6F6-40F57636C3D8}" sibTransId="{FBAF93AB-CC68-4462-9915-149C5B364CD6}"/>
    <dgm:cxn modelId="{C83C9B67-F2ED-4D7E-A0E8-1B3332237A2F}" type="presOf" srcId="{380E285C-ED60-49F6-BA37-E74460B9B00F}" destId="{3A2250E8-BD12-4FEA-ABC7-7A612C5E6E55}" srcOrd="1" destOrd="0" presId="urn:microsoft.com/office/officeart/2005/8/layout/process3"/>
    <dgm:cxn modelId="{9E09E167-A2E7-458A-8CF8-A2AE203EDBB9}" srcId="{B944FDED-7E1D-4544-B66A-F21190BB9048}" destId="{3C892CE7-0FBA-45DB-BEE6-98F26CEA4F91}" srcOrd="0" destOrd="0" parTransId="{97134957-ADC6-4162-B17F-2FAAEFF251C7}" sibTransId="{D6C12D6D-E51A-4B31-92E1-0A02E4344969}"/>
    <dgm:cxn modelId="{53516068-535A-4FFD-9BBD-D7DE05499E5D}" type="presOf" srcId="{3C892CE7-0FBA-45DB-BEE6-98F26CEA4F91}" destId="{C4FBFA0E-3A6C-4AA5-93AC-CB709A722AFC}" srcOrd="0" destOrd="0" presId="urn:microsoft.com/office/officeart/2005/8/layout/process3"/>
    <dgm:cxn modelId="{B2F8D548-875D-4361-AB51-D6A5ED5462CE}" type="presOf" srcId="{1BAB5B29-55C4-4F08-B888-C3E1618011E1}" destId="{5D0408AE-4C0D-4278-BCC4-A5E1AF7507D0}" srcOrd="0" destOrd="0" presId="urn:microsoft.com/office/officeart/2005/8/layout/process3"/>
    <dgm:cxn modelId="{D1F10E49-DFFD-4E30-818B-788E3551615C}" srcId="{1284D3AE-A69C-48BE-BCFC-FB7E64051797}" destId="{96E2EDEA-5041-49A6-8609-5B2691C63A5B}" srcOrd="0" destOrd="0" parTransId="{BA0A5A37-3FDC-4CB2-80F0-AE6B93159A00}" sibTransId="{F49513B4-4368-4BE1-B129-D95D06D949F6}"/>
    <dgm:cxn modelId="{2FFDF56C-3BB9-48BF-9F31-B8249689040F}" type="presOf" srcId="{380E285C-ED60-49F6-BA37-E74460B9B00F}" destId="{C299EB52-1B5B-4498-A823-AAB84D70CF59}" srcOrd="0" destOrd="0" presId="urn:microsoft.com/office/officeart/2005/8/layout/process3"/>
    <dgm:cxn modelId="{F79A2556-F425-4904-BA10-272FDC0EC8E8}" srcId="{C72F98BF-B128-4652-BBFF-929BF7245A57}" destId="{CB62AF7D-96DD-40A7-9218-ED9F77367D4F}" srcOrd="0" destOrd="0" parTransId="{DCE2C5F0-9E90-4082-B437-94DD422ACAD4}" sibTransId="{76B0E332-1E26-4911-A4A4-A946A2908D63}"/>
    <dgm:cxn modelId="{AA0B2F56-2636-4B3B-84E7-94254556B714}" type="presOf" srcId="{B944FDED-7E1D-4544-B66A-F21190BB9048}" destId="{2F0F2748-4E61-458B-BD4C-038A47EC6627}" srcOrd="1" destOrd="0" presId="urn:microsoft.com/office/officeart/2005/8/layout/process3"/>
    <dgm:cxn modelId="{BC5B3356-F641-4EB5-9EB8-EF2CC46EC4EC}" srcId="{0017D806-FE31-4296-8AA9-7C6DFF9383EB}" destId="{1284D3AE-A69C-48BE-BCFC-FB7E64051797}" srcOrd="0" destOrd="0" parTransId="{F38D32C6-CA6D-48C4-9896-9051D1EA1B15}" sibTransId="{380E285C-ED60-49F6-BA37-E74460B9B00F}"/>
    <dgm:cxn modelId="{53B53E56-D7E9-4194-BDDB-2D014D54E97E}" type="presOf" srcId="{B944FDED-7E1D-4544-B66A-F21190BB9048}" destId="{95A82E78-294F-48A4-B44C-F0EE63BFBCD3}" srcOrd="0" destOrd="0" presId="urn:microsoft.com/office/officeart/2005/8/layout/process3"/>
    <dgm:cxn modelId="{09078978-A7C2-408C-A6D4-4B271C5C88BE}" srcId="{C72F98BF-B128-4652-BBFF-929BF7245A57}" destId="{F63062C1-C11F-4BB4-B9AA-2D7C43839FA2}" srcOrd="1" destOrd="0" parTransId="{7EAB1908-EB4B-45D8-BCCA-FD8F84E98077}" sibTransId="{5050824F-E2D7-4A01-8A49-10E9B76516AD}"/>
    <dgm:cxn modelId="{773A0F86-C542-4207-BBD4-1B005D6279A8}" type="presOf" srcId="{CB62AF7D-96DD-40A7-9218-ED9F77367D4F}" destId="{972FA7FC-5ACA-4557-9D7D-CE523F86D590}" srcOrd="0" destOrd="0" presId="urn:microsoft.com/office/officeart/2005/8/layout/process3"/>
    <dgm:cxn modelId="{36CFDB98-4792-4A48-A723-116BED0BD48A}" type="presOf" srcId="{104F7752-535E-41F3-921E-A5969432EC26}" destId="{C4FBFA0E-3A6C-4AA5-93AC-CB709A722AFC}" srcOrd="0" destOrd="1" presId="urn:microsoft.com/office/officeart/2005/8/layout/process3"/>
    <dgm:cxn modelId="{1750869A-3378-41DA-9EDE-A3D46F2973AA}" srcId="{1BAB5B29-55C4-4F08-B888-C3E1618011E1}" destId="{92D1F3E7-4FEB-4560-B399-1C34C565E628}" srcOrd="2" destOrd="0" parTransId="{DC717D12-308A-4E81-9432-9FD2B4BE044F}" sibTransId="{A88C88CD-4720-426D-BF88-BF855B983A60}"/>
    <dgm:cxn modelId="{C77BDBA5-4CE9-477F-A4B2-B7F2CD4C11BF}" srcId="{1284D3AE-A69C-48BE-BCFC-FB7E64051797}" destId="{E81DA683-3B9B-43EB-9699-54F461728004}" srcOrd="1" destOrd="0" parTransId="{E9E309FB-B3D7-4DF0-A0AB-8CA338D7723C}" sibTransId="{8DE9EDF8-8993-446A-8607-43A9E75A324F}"/>
    <dgm:cxn modelId="{C0299AA9-B939-45CF-B1B9-E57AC77E28A7}" type="presOf" srcId="{1BAB5B29-55C4-4F08-B888-C3E1618011E1}" destId="{43C87F5F-C40B-4AFC-A437-6794F7C273BC}" srcOrd="1" destOrd="0" presId="urn:microsoft.com/office/officeart/2005/8/layout/process3"/>
    <dgm:cxn modelId="{6B5888AC-5745-47E4-A065-390CDB0533DE}" type="presOf" srcId="{B4EF2844-6185-445B-953D-1188615DDB95}" destId="{985A3CA2-1B9E-4A89-99A8-773DD764C603}" srcOrd="0" destOrd="0" presId="urn:microsoft.com/office/officeart/2005/8/layout/process3"/>
    <dgm:cxn modelId="{2443EFAF-58C0-4B3E-8827-4DC44CF7CE5B}" type="presOf" srcId="{F688302F-3A79-4CE2-9C38-B891BF3170DD}" destId="{488685E5-2778-427A-A09A-306CF56CAD3A}" srcOrd="1" destOrd="0" presId="urn:microsoft.com/office/officeart/2005/8/layout/process3"/>
    <dgm:cxn modelId="{1E48C2C0-AF7E-4FF8-93F4-EF4184D7F7B1}" type="presOf" srcId="{0017D806-FE31-4296-8AA9-7C6DFF9383EB}" destId="{3A841BC0-AA0F-4105-8A13-3D4471B0D317}" srcOrd="0" destOrd="0" presId="urn:microsoft.com/office/officeart/2005/8/layout/process3"/>
    <dgm:cxn modelId="{3F098CCC-2423-405F-BB9C-4F3C1F9BFF24}" srcId="{0017D806-FE31-4296-8AA9-7C6DFF9383EB}" destId="{B944FDED-7E1D-4544-B66A-F21190BB9048}" srcOrd="3" destOrd="0" parTransId="{A24B2B3C-C817-42A9-AC9E-410409C4B4C1}" sibTransId="{4C63D055-AA38-401B-9989-0256E0F9693C}"/>
    <dgm:cxn modelId="{AA402FCE-6573-4DC8-AF8B-5752252D170B}" type="presOf" srcId="{F688302F-3A79-4CE2-9C38-B891BF3170DD}" destId="{33FBAD6D-DC54-4BF4-B650-50DF8B06CFF2}" srcOrd="0" destOrd="0" presId="urn:microsoft.com/office/officeart/2005/8/layout/process3"/>
    <dgm:cxn modelId="{AAAA26D2-8A86-47CC-AC7E-16739E79C464}" type="presOf" srcId="{C72F98BF-B128-4652-BBFF-929BF7245A57}" destId="{78830B75-E074-494A-A412-41FE4427D407}" srcOrd="1" destOrd="0" presId="urn:microsoft.com/office/officeart/2005/8/layout/process3"/>
    <dgm:cxn modelId="{4F1353D7-2DD7-4523-B8C9-6BC4A9717E3D}" srcId="{0017D806-FE31-4296-8AA9-7C6DFF9383EB}" destId="{1BAB5B29-55C4-4F08-B888-C3E1618011E1}" srcOrd="1" destOrd="0" parTransId="{8CED78D4-1E4F-41D0-8402-F5FEF276D762}" sibTransId="{F688302F-3A79-4CE2-9C38-B891BF3170DD}"/>
    <dgm:cxn modelId="{D40CE0DB-5287-449E-B375-E2A4F1A7F1B3}" srcId="{1BAB5B29-55C4-4F08-B888-C3E1618011E1}" destId="{472416E1-18C1-4F50-B285-61ACC6E4F8D2}" srcOrd="1" destOrd="0" parTransId="{9DBF7063-EEF3-41E6-8AD3-B7BD8E22B8DE}" sibTransId="{F6D551EA-D421-4F0D-8C22-B8B313133AFB}"/>
    <dgm:cxn modelId="{D4FAC2E3-8218-499F-BD8E-D5BE80E214A8}" type="presOf" srcId="{01DFBB14-7337-47C1-AD50-1BABF223275B}" destId="{6A60D0EA-6B65-4A97-9C94-BFA2C5E7ECFE}" srcOrd="0" destOrd="0" presId="urn:microsoft.com/office/officeart/2005/8/layout/process3"/>
    <dgm:cxn modelId="{B5EA52E9-B17C-4DC9-9820-48143E1BC5B9}" srcId="{B944FDED-7E1D-4544-B66A-F21190BB9048}" destId="{104F7752-535E-41F3-921E-A5969432EC26}" srcOrd="1" destOrd="0" parTransId="{5108A1DB-8659-4370-8603-6359A96A3AE2}" sibTransId="{77D42306-880D-4F1B-85AF-AECC918BF3CD}"/>
    <dgm:cxn modelId="{8016E9F0-9386-4197-AF38-40283AEB25DC}" type="presOf" srcId="{E81DA683-3B9B-43EB-9699-54F461728004}" destId="{BB68E2F0-6ACC-430A-9EA0-DABF6BC6041F}" srcOrd="0" destOrd="1" presId="urn:microsoft.com/office/officeart/2005/8/layout/process3"/>
    <dgm:cxn modelId="{54970211-3F0F-47C4-9AF0-B5890231248C}" type="presParOf" srcId="{3A841BC0-AA0F-4105-8A13-3D4471B0D317}" destId="{0F46DFAE-3F15-49AA-A8C9-C3F4C003E2E5}" srcOrd="0" destOrd="0" presId="urn:microsoft.com/office/officeart/2005/8/layout/process3"/>
    <dgm:cxn modelId="{62EAD769-77CC-4A0B-8A76-6F32EEF9BACB}" type="presParOf" srcId="{0F46DFAE-3F15-49AA-A8C9-C3F4C003E2E5}" destId="{3D61C87B-A3BA-480F-B032-97B794D22B0B}" srcOrd="0" destOrd="0" presId="urn:microsoft.com/office/officeart/2005/8/layout/process3"/>
    <dgm:cxn modelId="{1C78702E-7FA2-4A58-B971-99FF5A8E0A22}" type="presParOf" srcId="{0F46DFAE-3F15-49AA-A8C9-C3F4C003E2E5}" destId="{0BA307F2-B7FC-42E0-96F0-D4ABBC90BA2C}" srcOrd="1" destOrd="0" presId="urn:microsoft.com/office/officeart/2005/8/layout/process3"/>
    <dgm:cxn modelId="{1A9AD5F9-9AE9-44D7-8DEE-2BA92A06EB96}" type="presParOf" srcId="{0F46DFAE-3F15-49AA-A8C9-C3F4C003E2E5}" destId="{BB68E2F0-6ACC-430A-9EA0-DABF6BC6041F}" srcOrd="2" destOrd="0" presId="urn:microsoft.com/office/officeart/2005/8/layout/process3"/>
    <dgm:cxn modelId="{815BBAB2-C94C-405B-B157-2C9BCF173D92}" type="presParOf" srcId="{3A841BC0-AA0F-4105-8A13-3D4471B0D317}" destId="{C299EB52-1B5B-4498-A823-AAB84D70CF59}" srcOrd="1" destOrd="0" presId="urn:microsoft.com/office/officeart/2005/8/layout/process3"/>
    <dgm:cxn modelId="{33FA7E94-65F1-4BC1-BC14-EE25AACA6785}" type="presParOf" srcId="{C299EB52-1B5B-4498-A823-AAB84D70CF59}" destId="{3A2250E8-BD12-4FEA-ABC7-7A612C5E6E55}" srcOrd="0" destOrd="0" presId="urn:microsoft.com/office/officeart/2005/8/layout/process3"/>
    <dgm:cxn modelId="{B84B5548-58FB-46E6-A0EA-733737D90393}" type="presParOf" srcId="{3A841BC0-AA0F-4105-8A13-3D4471B0D317}" destId="{AF86EF97-8942-4CA1-8BFA-D94DFA603E66}" srcOrd="2" destOrd="0" presId="urn:microsoft.com/office/officeart/2005/8/layout/process3"/>
    <dgm:cxn modelId="{9E03DDC9-7055-4A74-A1DB-7743634F8228}" type="presParOf" srcId="{AF86EF97-8942-4CA1-8BFA-D94DFA603E66}" destId="{5D0408AE-4C0D-4278-BCC4-A5E1AF7507D0}" srcOrd="0" destOrd="0" presId="urn:microsoft.com/office/officeart/2005/8/layout/process3"/>
    <dgm:cxn modelId="{5E9715E4-B35F-4A4F-96FA-281441AB3069}" type="presParOf" srcId="{AF86EF97-8942-4CA1-8BFA-D94DFA603E66}" destId="{43C87F5F-C40B-4AFC-A437-6794F7C273BC}" srcOrd="1" destOrd="0" presId="urn:microsoft.com/office/officeart/2005/8/layout/process3"/>
    <dgm:cxn modelId="{73E317F1-8AAB-45E3-895C-810F65602BF6}" type="presParOf" srcId="{AF86EF97-8942-4CA1-8BFA-D94DFA603E66}" destId="{6A60D0EA-6B65-4A97-9C94-BFA2C5E7ECFE}" srcOrd="2" destOrd="0" presId="urn:microsoft.com/office/officeart/2005/8/layout/process3"/>
    <dgm:cxn modelId="{E5978349-0B05-4673-9F29-80ADBC827747}" type="presParOf" srcId="{3A841BC0-AA0F-4105-8A13-3D4471B0D317}" destId="{33FBAD6D-DC54-4BF4-B650-50DF8B06CFF2}" srcOrd="3" destOrd="0" presId="urn:microsoft.com/office/officeart/2005/8/layout/process3"/>
    <dgm:cxn modelId="{BFD3E7A6-52C7-43D7-BDFB-5F24212EBB2B}" type="presParOf" srcId="{33FBAD6D-DC54-4BF4-B650-50DF8B06CFF2}" destId="{488685E5-2778-427A-A09A-306CF56CAD3A}" srcOrd="0" destOrd="0" presId="urn:microsoft.com/office/officeart/2005/8/layout/process3"/>
    <dgm:cxn modelId="{A6D73A1B-37A8-4FC6-9933-E3864074B74E}" type="presParOf" srcId="{3A841BC0-AA0F-4105-8A13-3D4471B0D317}" destId="{467195CE-7DDB-44FC-8C36-1CC950CA55AC}" srcOrd="4" destOrd="0" presId="urn:microsoft.com/office/officeart/2005/8/layout/process3"/>
    <dgm:cxn modelId="{0B2DEE05-74CF-419C-8094-5EE2B19AECB2}" type="presParOf" srcId="{467195CE-7DDB-44FC-8C36-1CC950CA55AC}" destId="{597FC77C-B325-4D1A-AEBB-4C7B3485A583}" srcOrd="0" destOrd="0" presId="urn:microsoft.com/office/officeart/2005/8/layout/process3"/>
    <dgm:cxn modelId="{2D7EB0DC-91E2-46A4-B259-F29068631E88}" type="presParOf" srcId="{467195CE-7DDB-44FC-8C36-1CC950CA55AC}" destId="{78830B75-E074-494A-A412-41FE4427D407}" srcOrd="1" destOrd="0" presId="urn:microsoft.com/office/officeart/2005/8/layout/process3"/>
    <dgm:cxn modelId="{F3DBCC70-9BFA-4DEB-8E30-96905B2B5D7A}" type="presParOf" srcId="{467195CE-7DDB-44FC-8C36-1CC950CA55AC}" destId="{972FA7FC-5ACA-4557-9D7D-CE523F86D590}" srcOrd="2" destOrd="0" presId="urn:microsoft.com/office/officeart/2005/8/layout/process3"/>
    <dgm:cxn modelId="{A9ECF82E-91E8-474D-B255-7614B68DBEB3}" type="presParOf" srcId="{3A841BC0-AA0F-4105-8A13-3D4471B0D317}" destId="{985A3CA2-1B9E-4A89-99A8-773DD764C603}" srcOrd="5" destOrd="0" presId="urn:microsoft.com/office/officeart/2005/8/layout/process3"/>
    <dgm:cxn modelId="{47C2C72B-E113-4F59-9BF1-F17BD6680D95}" type="presParOf" srcId="{985A3CA2-1B9E-4A89-99A8-773DD764C603}" destId="{4A1C9046-E1BC-4C20-AD85-3C096C7BC431}" srcOrd="0" destOrd="0" presId="urn:microsoft.com/office/officeart/2005/8/layout/process3"/>
    <dgm:cxn modelId="{D97630BA-1FE3-4382-B1C9-A7082E287FB5}" type="presParOf" srcId="{3A841BC0-AA0F-4105-8A13-3D4471B0D317}" destId="{8985EFDA-7133-4B45-B08B-704BFB76F872}" srcOrd="6" destOrd="0" presId="urn:microsoft.com/office/officeart/2005/8/layout/process3"/>
    <dgm:cxn modelId="{2D527F44-B89F-486D-939B-A923DA903C0E}" type="presParOf" srcId="{8985EFDA-7133-4B45-B08B-704BFB76F872}" destId="{95A82E78-294F-48A4-B44C-F0EE63BFBCD3}" srcOrd="0" destOrd="0" presId="urn:microsoft.com/office/officeart/2005/8/layout/process3"/>
    <dgm:cxn modelId="{A2CCA114-BF69-4EB3-82C8-C9D2174F6C6A}" type="presParOf" srcId="{8985EFDA-7133-4B45-B08B-704BFB76F872}" destId="{2F0F2748-4E61-458B-BD4C-038A47EC6627}" srcOrd="1" destOrd="0" presId="urn:microsoft.com/office/officeart/2005/8/layout/process3"/>
    <dgm:cxn modelId="{6ED2F4DE-5A6C-4AB2-B009-B110D7BEE483}" type="presParOf" srcId="{8985EFDA-7133-4B45-B08B-704BFB76F872}" destId="{C4FBFA0E-3A6C-4AA5-93AC-CB709A722AFC}" srcOrd="2"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9FFEC-4285-4DE8-B204-6DF2FED31314}">
      <dsp:nvSpPr>
        <dsp:cNvPr id="0" name=""/>
        <dsp:cNvSpPr/>
      </dsp:nvSpPr>
      <dsp:spPr>
        <a:xfrm>
          <a:off x="5721" y="1699282"/>
          <a:ext cx="1763125" cy="801441"/>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CO" sz="1200" kern="1200" dirty="0"/>
            <a:t>PROGRAMACIÓN GENERAL DE LAS AUDITORÍAS</a:t>
          </a:r>
        </a:p>
      </dsp:txBody>
      <dsp:txXfrm>
        <a:off x="24164" y="1717725"/>
        <a:ext cx="1726239" cy="592817"/>
      </dsp:txXfrm>
    </dsp:sp>
    <dsp:sp modelId="{1DADFA45-E435-4797-922F-E6DDC2B59473}">
      <dsp:nvSpPr>
        <dsp:cNvPr id="0" name=""/>
        <dsp:cNvSpPr/>
      </dsp:nvSpPr>
      <dsp:spPr>
        <a:xfrm>
          <a:off x="914506" y="1366747"/>
          <a:ext cx="1632960" cy="1632960"/>
        </a:xfrm>
        <a:prstGeom prst="leftCircularArrow">
          <a:avLst>
            <a:gd name="adj1" fmla="val 1536"/>
            <a:gd name="adj2" fmla="val 182037"/>
            <a:gd name="adj3" fmla="val 1630606"/>
            <a:gd name="adj4" fmla="val 8697547"/>
            <a:gd name="adj5" fmla="val 1791"/>
          </a:avLst>
        </a:prstGeom>
        <a:gradFill rotWithShape="0">
          <a:gsLst>
            <a:gs pos="0">
              <a:schemeClr val="accent2">
                <a:hueOff val="0"/>
                <a:satOff val="0"/>
                <a:lumOff val="0"/>
                <a:alphaOff val="0"/>
                <a:tint val="98000"/>
                <a:hueMod val="94000"/>
                <a:satMod val="130000"/>
                <a:lumMod val="13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36FC4E6-33CD-46F6-A7D9-6281C7E4AB5C}">
      <dsp:nvSpPr>
        <dsp:cNvPr id="0" name=""/>
        <dsp:cNvSpPr/>
      </dsp:nvSpPr>
      <dsp:spPr>
        <a:xfrm>
          <a:off x="778378" y="2392762"/>
          <a:ext cx="612722" cy="243659"/>
        </a:xfrm>
        <a:prstGeom prst="roundRect">
          <a:avLst>
            <a:gd name="adj" fmla="val 10000"/>
          </a:avLst>
        </a:prstGeom>
        <a:gradFill rotWithShape="0">
          <a:gsLst>
            <a:gs pos="0">
              <a:schemeClr val="accent2">
                <a:hueOff val="0"/>
                <a:satOff val="0"/>
                <a:lumOff val="0"/>
                <a:alphaOff val="0"/>
                <a:tint val="98000"/>
                <a:hueMod val="94000"/>
                <a:satMod val="130000"/>
                <a:lumMod val="13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O" sz="1300" kern="1200" dirty="0"/>
            <a:t>2.1</a:t>
          </a:r>
        </a:p>
      </dsp:txBody>
      <dsp:txXfrm>
        <a:off x="785515" y="2399899"/>
        <a:ext cx="598448" cy="229385"/>
      </dsp:txXfrm>
    </dsp:sp>
    <dsp:sp modelId="{A2BA8B38-537F-42A0-BBF1-55FCCDA8D1B9}">
      <dsp:nvSpPr>
        <dsp:cNvPr id="0" name=""/>
        <dsp:cNvSpPr/>
      </dsp:nvSpPr>
      <dsp:spPr>
        <a:xfrm>
          <a:off x="1861863" y="1702592"/>
          <a:ext cx="1477494" cy="791565"/>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CO" sz="1200" kern="1200" dirty="0"/>
            <a:t>PLANEACIÓN DE LA AUDITORÍA</a:t>
          </a:r>
        </a:p>
      </dsp:txBody>
      <dsp:txXfrm>
        <a:off x="1880079" y="1890429"/>
        <a:ext cx="1441062" cy="585512"/>
      </dsp:txXfrm>
    </dsp:sp>
    <dsp:sp modelId="{CAFA2D22-83E0-4699-9F9B-BED2E185D843}">
      <dsp:nvSpPr>
        <dsp:cNvPr id="0" name=""/>
        <dsp:cNvSpPr/>
      </dsp:nvSpPr>
      <dsp:spPr>
        <a:xfrm>
          <a:off x="2636405" y="1237891"/>
          <a:ext cx="1589024" cy="1589024"/>
        </a:xfrm>
        <a:prstGeom prst="circularArrow">
          <a:avLst>
            <a:gd name="adj1" fmla="val 1578"/>
            <a:gd name="adj2" fmla="val 187250"/>
            <a:gd name="adj3" fmla="val 19833804"/>
            <a:gd name="adj4" fmla="val 12772075"/>
            <a:gd name="adj5" fmla="val 1841"/>
          </a:avLst>
        </a:prstGeom>
        <a:gradFill rotWithShape="0">
          <a:gsLst>
            <a:gs pos="0">
              <a:schemeClr val="accent3">
                <a:hueOff val="0"/>
                <a:satOff val="0"/>
                <a:lumOff val="0"/>
                <a:alphaOff val="0"/>
                <a:tint val="98000"/>
                <a:hueMod val="94000"/>
                <a:satMod val="130000"/>
                <a:lumMod val="13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A9F84AD-66C9-4084-8400-94D8059D01D7}">
      <dsp:nvSpPr>
        <dsp:cNvPr id="0" name=""/>
        <dsp:cNvSpPr/>
      </dsp:nvSpPr>
      <dsp:spPr>
        <a:xfrm>
          <a:off x="2480042" y="1615961"/>
          <a:ext cx="612722" cy="243659"/>
        </a:xfrm>
        <a:prstGeom prst="roundRect">
          <a:avLst>
            <a:gd name="adj" fmla="val 10000"/>
          </a:avLst>
        </a:prstGeom>
        <a:solidFill>
          <a:schemeClr val="tx2">
            <a:lumMod val="65000"/>
            <a:lumOff val="35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O" sz="1300" kern="1200" dirty="0"/>
            <a:t>2.2</a:t>
          </a:r>
        </a:p>
      </dsp:txBody>
      <dsp:txXfrm>
        <a:off x="2487179" y="1623098"/>
        <a:ext cx="598448" cy="229385"/>
      </dsp:txXfrm>
    </dsp:sp>
    <dsp:sp modelId="{ECEA1F3D-5DE4-4002-8C75-4A497FC699F2}">
      <dsp:nvSpPr>
        <dsp:cNvPr id="0" name=""/>
        <dsp:cNvSpPr/>
      </dsp:nvSpPr>
      <dsp:spPr>
        <a:xfrm>
          <a:off x="3471956" y="1697196"/>
          <a:ext cx="1439093" cy="805642"/>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CO" sz="1200" kern="1200" dirty="0"/>
            <a:t>EJECUCIÓN DE LA AUDITORÍA</a:t>
          </a:r>
        </a:p>
      </dsp:txBody>
      <dsp:txXfrm>
        <a:off x="3490496" y="1715736"/>
        <a:ext cx="1402013" cy="595925"/>
      </dsp:txXfrm>
    </dsp:sp>
    <dsp:sp modelId="{ED7953B9-17F7-4139-B8BA-8594BD0DCF3C}">
      <dsp:nvSpPr>
        <dsp:cNvPr id="0" name=""/>
        <dsp:cNvSpPr/>
      </dsp:nvSpPr>
      <dsp:spPr>
        <a:xfrm>
          <a:off x="4207041" y="1289998"/>
          <a:ext cx="1697999" cy="1697999"/>
        </a:xfrm>
        <a:prstGeom prst="leftCircularArrow">
          <a:avLst>
            <a:gd name="adj1" fmla="val 1477"/>
            <a:gd name="adj2" fmla="val 174833"/>
            <a:gd name="adj3" fmla="val 1766611"/>
            <a:gd name="adj4" fmla="val 8840757"/>
            <a:gd name="adj5" fmla="val 1723"/>
          </a:avLst>
        </a:prstGeom>
        <a:gradFill rotWithShape="0">
          <a:gsLst>
            <a:gs pos="0">
              <a:schemeClr val="accent4">
                <a:hueOff val="0"/>
                <a:satOff val="0"/>
                <a:lumOff val="0"/>
                <a:alphaOff val="0"/>
                <a:tint val="98000"/>
                <a:hueMod val="94000"/>
                <a:satMod val="130000"/>
                <a:lumMod val="13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43F5034-8E15-4A2A-A509-E44D6A855379}">
      <dsp:nvSpPr>
        <dsp:cNvPr id="0" name=""/>
        <dsp:cNvSpPr/>
      </dsp:nvSpPr>
      <dsp:spPr>
        <a:xfrm>
          <a:off x="4057740" y="2338772"/>
          <a:ext cx="612722" cy="243659"/>
        </a:xfrm>
        <a:prstGeom prst="roundRect">
          <a:avLst>
            <a:gd name="adj" fmla="val 10000"/>
          </a:avLst>
        </a:prstGeom>
        <a:gradFill rotWithShape="0">
          <a:gsLst>
            <a:gs pos="0">
              <a:schemeClr val="accent4">
                <a:hueOff val="0"/>
                <a:satOff val="0"/>
                <a:lumOff val="0"/>
                <a:alphaOff val="0"/>
                <a:tint val="98000"/>
                <a:hueMod val="94000"/>
                <a:satMod val="130000"/>
                <a:lumMod val="13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O" sz="1300" kern="1200" dirty="0"/>
            <a:t>2.3</a:t>
          </a:r>
        </a:p>
      </dsp:txBody>
      <dsp:txXfrm>
        <a:off x="4064877" y="2345909"/>
        <a:ext cx="598448" cy="229385"/>
      </dsp:txXfrm>
    </dsp:sp>
    <dsp:sp modelId="{AF113082-31EF-4E18-9DDA-6E188B407B03}">
      <dsp:nvSpPr>
        <dsp:cNvPr id="0" name=""/>
        <dsp:cNvSpPr/>
      </dsp:nvSpPr>
      <dsp:spPr>
        <a:xfrm>
          <a:off x="5023856" y="1700859"/>
          <a:ext cx="1833669" cy="795005"/>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CO" sz="1200" kern="1200" dirty="0"/>
            <a:t>COMUNICACIÓN DE RESULTADOS DE LA AUDITORÍA</a:t>
          </a:r>
        </a:p>
      </dsp:txBody>
      <dsp:txXfrm>
        <a:off x="5042151" y="1889513"/>
        <a:ext cx="1797079" cy="588057"/>
      </dsp:txXfrm>
    </dsp:sp>
    <dsp:sp modelId="{37F91DA5-CA85-4A54-A52F-9A493422D53C}">
      <dsp:nvSpPr>
        <dsp:cNvPr id="0" name=""/>
        <dsp:cNvSpPr/>
      </dsp:nvSpPr>
      <dsp:spPr>
        <a:xfrm>
          <a:off x="5991795" y="1167948"/>
          <a:ext cx="1879068" cy="1879068"/>
        </a:xfrm>
        <a:prstGeom prst="circularArrow">
          <a:avLst>
            <a:gd name="adj1" fmla="val 1334"/>
            <a:gd name="adj2" fmla="val 157481"/>
            <a:gd name="adj3" fmla="val 19813926"/>
            <a:gd name="adj4" fmla="val 12722428"/>
            <a:gd name="adj5" fmla="val 1557"/>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7F831279-7F77-43F9-AFC6-3613835726EF}">
      <dsp:nvSpPr>
        <dsp:cNvPr id="0" name=""/>
        <dsp:cNvSpPr/>
      </dsp:nvSpPr>
      <dsp:spPr>
        <a:xfrm>
          <a:off x="5851576" y="1623453"/>
          <a:ext cx="612722" cy="243659"/>
        </a:xfrm>
        <a:prstGeom prst="roundRect">
          <a:avLst>
            <a:gd name="adj" fmla="val 10000"/>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O" sz="1300" kern="1200" dirty="0"/>
            <a:t>2.4</a:t>
          </a:r>
        </a:p>
      </dsp:txBody>
      <dsp:txXfrm>
        <a:off x="5858713" y="1630590"/>
        <a:ext cx="598448" cy="229385"/>
      </dsp:txXfrm>
    </dsp:sp>
    <dsp:sp modelId="{5EFC429F-2E9B-401A-88CE-61CC23F9817F}">
      <dsp:nvSpPr>
        <dsp:cNvPr id="0" name=""/>
        <dsp:cNvSpPr/>
      </dsp:nvSpPr>
      <dsp:spPr>
        <a:xfrm>
          <a:off x="6996720" y="1686957"/>
          <a:ext cx="1638518" cy="824427"/>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CO" sz="1200" kern="1200" dirty="0"/>
            <a:t>SEGUIMIENTO DEL PROGRESO</a:t>
          </a:r>
        </a:p>
      </dsp:txBody>
      <dsp:txXfrm>
        <a:off x="7015692" y="1705929"/>
        <a:ext cx="1600574" cy="609820"/>
      </dsp:txXfrm>
    </dsp:sp>
    <dsp:sp modelId="{3E76A6F7-FB77-4559-B3D6-ADA48E01982B}">
      <dsp:nvSpPr>
        <dsp:cNvPr id="0" name=""/>
        <dsp:cNvSpPr/>
      </dsp:nvSpPr>
      <dsp:spPr>
        <a:xfrm>
          <a:off x="7806653" y="2500485"/>
          <a:ext cx="612722" cy="243659"/>
        </a:xfrm>
        <a:prstGeom prst="roundRect">
          <a:avLst>
            <a:gd name="adj" fmla="val 10000"/>
          </a:avLst>
        </a:prstGeom>
        <a:gradFill rotWithShape="0">
          <a:gsLst>
            <a:gs pos="0">
              <a:schemeClr val="accent6">
                <a:hueOff val="0"/>
                <a:satOff val="0"/>
                <a:lumOff val="0"/>
                <a:alphaOff val="0"/>
                <a:tint val="98000"/>
                <a:hueMod val="94000"/>
                <a:satMod val="130000"/>
                <a:lumMod val="13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CO" sz="1300" kern="1200" dirty="0"/>
            <a:t>2.5</a:t>
          </a:r>
        </a:p>
      </dsp:txBody>
      <dsp:txXfrm>
        <a:off x="7813790" y="2507622"/>
        <a:ext cx="598448" cy="229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307F2-B7FC-42E0-96F0-D4ABBC90BA2C}">
      <dsp:nvSpPr>
        <dsp:cNvPr id="0" name=""/>
        <dsp:cNvSpPr/>
      </dsp:nvSpPr>
      <dsp:spPr>
        <a:xfrm>
          <a:off x="0" y="0"/>
          <a:ext cx="1448873" cy="700459"/>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41910" numCol="1" spcCol="1270" anchor="t" anchorCtr="0">
          <a:noAutofit/>
        </a:bodyPr>
        <a:lstStyle/>
        <a:p>
          <a:pPr marL="0" lvl="0" indent="0" algn="ctr" defTabSz="488950">
            <a:lnSpc>
              <a:spcPct val="90000"/>
            </a:lnSpc>
            <a:spcBef>
              <a:spcPct val="0"/>
            </a:spcBef>
            <a:spcAft>
              <a:spcPct val="35000"/>
            </a:spcAft>
            <a:buNone/>
          </a:pPr>
          <a:r>
            <a:rPr lang="es-CO" sz="1100" b="1" kern="1200" dirty="0"/>
            <a:t>(1) CUMPLIMIENTOS</a:t>
          </a:r>
        </a:p>
      </dsp:txBody>
      <dsp:txXfrm>
        <a:off x="0" y="0"/>
        <a:ext cx="1448873" cy="466516"/>
      </dsp:txXfrm>
    </dsp:sp>
    <dsp:sp modelId="{BB68E2F0-6ACC-430A-9EA0-DABF6BC6041F}">
      <dsp:nvSpPr>
        <dsp:cNvPr id="0" name=""/>
        <dsp:cNvSpPr/>
      </dsp:nvSpPr>
      <dsp:spPr>
        <a:xfrm>
          <a:off x="127345" y="772387"/>
          <a:ext cx="1563063" cy="290031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a:t>Hay cumplimiento.</a:t>
          </a:r>
        </a:p>
        <a:p>
          <a:pPr marL="114300" lvl="1" indent="-114300" algn="l" defTabSz="622300">
            <a:lnSpc>
              <a:spcPct val="90000"/>
            </a:lnSpc>
            <a:spcBef>
              <a:spcPct val="0"/>
            </a:spcBef>
            <a:spcAft>
              <a:spcPct val="15000"/>
            </a:spcAft>
            <a:buChar char="•"/>
          </a:pPr>
          <a:r>
            <a:rPr lang="es-CO" sz="1400" kern="1200" dirty="0"/>
            <a:t>Lo encontrado se corresponde con lo esperado.</a:t>
          </a:r>
        </a:p>
      </dsp:txBody>
      <dsp:txXfrm>
        <a:off x="173126" y="818168"/>
        <a:ext cx="1471501" cy="2808756"/>
      </dsp:txXfrm>
    </dsp:sp>
    <dsp:sp modelId="{C299EB52-1B5B-4498-A823-AAB84D70CF59}">
      <dsp:nvSpPr>
        <dsp:cNvPr id="0" name=""/>
        <dsp:cNvSpPr/>
      </dsp:nvSpPr>
      <dsp:spPr>
        <a:xfrm rot="73920">
          <a:off x="1575726" y="146136"/>
          <a:ext cx="269056" cy="216644"/>
        </a:xfrm>
        <a:prstGeom prst="rightArrow">
          <a:avLst>
            <a:gd name="adj1" fmla="val 60000"/>
            <a:gd name="adj2" fmla="val 50000"/>
          </a:avLst>
        </a:prstGeom>
        <a:gradFill rotWithShape="0">
          <a:gsLst>
            <a:gs pos="0">
              <a:schemeClr val="accent5">
                <a:tint val="60000"/>
                <a:hueOff val="0"/>
                <a:satOff val="0"/>
                <a:lumOff val="0"/>
                <a:alphaOff val="0"/>
                <a:tint val="62000"/>
                <a:hueMod val="94000"/>
                <a:satMod val="140000"/>
                <a:lumMod val="110000"/>
              </a:schemeClr>
            </a:gs>
            <a:gs pos="100000">
              <a:schemeClr val="accent5">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CO" sz="400" kern="1200" dirty="0"/>
        </a:p>
      </dsp:txBody>
      <dsp:txXfrm>
        <a:off x="1575734" y="188766"/>
        <a:ext cx="204063" cy="129986"/>
      </dsp:txXfrm>
    </dsp:sp>
    <dsp:sp modelId="{43C87F5F-C40B-4AFC-A437-6794F7C273BC}">
      <dsp:nvSpPr>
        <dsp:cNvPr id="0" name=""/>
        <dsp:cNvSpPr/>
      </dsp:nvSpPr>
      <dsp:spPr>
        <a:xfrm>
          <a:off x="1956410" y="47754"/>
          <a:ext cx="1977158" cy="700459"/>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s-CO" sz="1200" b="1" kern="1200" dirty="0"/>
            <a:t>(2)</a:t>
          </a:r>
        </a:p>
        <a:p>
          <a:pPr marL="0" lvl="0" indent="0" algn="ctr" defTabSz="533400">
            <a:lnSpc>
              <a:spcPct val="90000"/>
            </a:lnSpc>
            <a:spcBef>
              <a:spcPct val="0"/>
            </a:spcBef>
            <a:spcAft>
              <a:spcPct val="35000"/>
            </a:spcAft>
            <a:buNone/>
          </a:pPr>
          <a:r>
            <a:rPr lang="es-CO" sz="1200" b="1" kern="1200" dirty="0"/>
            <a:t>INCUMPLIMIENTOS</a:t>
          </a:r>
        </a:p>
      </dsp:txBody>
      <dsp:txXfrm>
        <a:off x="1956410" y="47754"/>
        <a:ext cx="1977158" cy="466516"/>
      </dsp:txXfrm>
    </dsp:sp>
    <dsp:sp modelId="{6A60D0EA-6B65-4A97-9C94-BFA2C5E7ECFE}">
      <dsp:nvSpPr>
        <dsp:cNvPr id="0" name=""/>
        <dsp:cNvSpPr/>
      </dsp:nvSpPr>
      <dsp:spPr>
        <a:xfrm>
          <a:off x="2224485" y="772387"/>
          <a:ext cx="1708974" cy="290031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a:t>Hay incumplimiento.</a:t>
          </a:r>
        </a:p>
        <a:p>
          <a:pPr marL="114300" lvl="1" indent="-114300" algn="l" defTabSz="622300">
            <a:lnSpc>
              <a:spcPct val="90000"/>
            </a:lnSpc>
            <a:spcBef>
              <a:spcPct val="0"/>
            </a:spcBef>
            <a:spcAft>
              <a:spcPct val="15000"/>
            </a:spcAft>
            <a:buChar char="•"/>
          </a:pPr>
          <a:r>
            <a:rPr lang="es-CO" sz="1400" kern="1200" dirty="0"/>
            <a:t>Se determinan fallas o errores.</a:t>
          </a:r>
        </a:p>
        <a:p>
          <a:pPr marL="114300" lvl="1" indent="-114300" algn="l" defTabSz="533400">
            <a:lnSpc>
              <a:spcPct val="90000"/>
            </a:lnSpc>
            <a:spcBef>
              <a:spcPct val="0"/>
            </a:spcBef>
            <a:spcAft>
              <a:spcPct val="15000"/>
            </a:spcAft>
            <a:buChar char="•"/>
          </a:pPr>
          <a:endParaRPr lang="es-CO" sz="1200" kern="1200" dirty="0"/>
        </a:p>
      </dsp:txBody>
      <dsp:txXfrm>
        <a:off x="2274539" y="822441"/>
        <a:ext cx="1608866" cy="2800210"/>
      </dsp:txXfrm>
    </dsp:sp>
    <dsp:sp modelId="{33FBAD6D-DC54-4BF4-B650-50DF8B06CFF2}">
      <dsp:nvSpPr>
        <dsp:cNvPr id="0" name=""/>
        <dsp:cNvSpPr/>
      </dsp:nvSpPr>
      <dsp:spPr>
        <a:xfrm rot="198660">
          <a:off x="4060897" y="245083"/>
          <a:ext cx="270868" cy="216644"/>
        </a:xfrm>
        <a:prstGeom prst="rightArrow">
          <a:avLst>
            <a:gd name="adj1" fmla="val 60000"/>
            <a:gd name="adj2" fmla="val 50000"/>
          </a:avLst>
        </a:prstGeom>
        <a:gradFill rotWithShape="0">
          <a:gsLst>
            <a:gs pos="0">
              <a:schemeClr val="accent5">
                <a:tint val="60000"/>
                <a:hueOff val="0"/>
                <a:satOff val="0"/>
                <a:lumOff val="0"/>
                <a:alphaOff val="0"/>
                <a:tint val="62000"/>
                <a:hueMod val="94000"/>
                <a:satMod val="140000"/>
                <a:lumMod val="110000"/>
              </a:schemeClr>
            </a:gs>
            <a:gs pos="100000">
              <a:schemeClr val="accent5">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CO" sz="400" kern="1200" dirty="0"/>
        </a:p>
      </dsp:txBody>
      <dsp:txXfrm>
        <a:off x="4060951" y="286535"/>
        <a:ext cx="205875" cy="129986"/>
      </dsp:txXfrm>
    </dsp:sp>
    <dsp:sp modelId="{78830B75-E074-494A-A412-41FE4427D407}">
      <dsp:nvSpPr>
        <dsp:cNvPr id="0" name=""/>
        <dsp:cNvSpPr/>
      </dsp:nvSpPr>
      <dsp:spPr>
        <a:xfrm>
          <a:off x="4443789" y="0"/>
          <a:ext cx="1745766" cy="1254660"/>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s-CO" sz="1200" b="1" kern="1200" dirty="0"/>
            <a:t>(3)</a:t>
          </a:r>
        </a:p>
        <a:p>
          <a:pPr marL="0" lvl="0" indent="0" algn="ctr" defTabSz="533400">
            <a:lnSpc>
              <a:spcPct val="90000"/>
            </a:lnSpc>
            <a:spcBef>
              <a:spcPct val="0"/>
            </a:spcBef>
            <a:spcAft>
              <a:spcPct val="35000"/>
            </a:spcAft>
            <a:buNone/>
          </a:pPr>
          <a:r>
            <a:rPr lang="es-CO" sz="1200" b="1" kern="1200" dirty="0"/>
            <a:t>OPORTUNIDADES DE MEJORA</a:t>
          </a:r>
        </a:p>
      </dsp:txBody>
      <dsp:txXfrm>
        <a:off x="4443789" y="0"/>
        <a:ext cx="1745766" cy="836440"/>
      </dsp:txXfrm>
    </dsp:sp>
    <dsp:sp modelId="{972FA7FC-5ACA-4557-9D7D-CE523F86D590}">
      <dsp:nvSpPr>
        <dsp:cNvPr id="0" name=""/>
        <dsp:cNvSpPr/>
      </dsp:nvSpPr>
      <dsp:spPr>
        <a:xfrm>
          <a:off x="4755881" y="1252535"/>
          <a:ext cx="1384305" cy="232405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a:t>Hay oportunidades de mejora.</a:t>
          </a:r>
        </a:p>
        <a:p>
          <a:pPr marL="114300" lvl="1" indent="-114300" algn="l" defTabSz="577850">
            <a:lnSpc>
              <a:spcPct val="90000"/>
            </a:lnSpc>
            <a:spcBef>
              <a:spcPct val="0"/>
            </a:spcBef>
            <a:spcAft>
              <a:spcPct val="15000"/>
            </a:spcAft>
            <a:buChar char="•"/>
          </a:pPr>
          <a:r>
            <a:rPr lang="es-CO" sz="1300" kern="1200" dirty="0"/>
            <a:t>Hay riesgos que ameritan atención.</a:t>
          </a:r>
        </a:p>
      </dsp:txBody>
      <dsp:txXfrm>
        <a:off x="4796426" y="1293080"/>
        <a:ext cx="1303215" cy="2242968"/>
      </dsp:txXfrm>
    </dsp:sp>
    <dsp:sp modelId="{985A3CA2-1B9E-4A89-99A8-773DD764C603}">
      <dsp:nvSpPr>
        <dsp:cNvPr id="0" name=""/>
        <dsp:cNvSpPr/>
      </dsp:nvSpPr>
      <dsp:spPr>
        <a:xfrm rot="21417465">
          <a:off x="6270826" y="254595"/>
          <a:ext cx="172797" cy="216644"/>
        </a:xfrm>
        <a:prstGeom prst="rightArrow">
          <a:avLst>
            <a:gd name="adj1" fmla="val 60000"/>
            <a:gd name="adj2" fmla="val 50000"/>
          </a:avLst>
        </a:prstGeom>
        <a:gradFill rotWithShape="0">
          <a:gsLst>
            <a:gs pos="0">
              <a:schemeClr val="accent5">
                <a:tint val="60000"/>
                <a:hueOff val="0"/>
                <a:satOff val="0"/>
                <a:lumOff val="0"/>
                <a:alphaOff val="0"/>
                <a:tint val="62000"/>
                <a:hueMod val="94000"/>
                <a:satMod val="140000"/>
                <a:lumMod val="110000"/>
              </a:schemeClr>
            </a:gs>
            <a:gs pos="100000">
              <a:schemeClr val="accent5">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CO" sz="400" kern="1200" dirty="0"/>
        </a:p>
      </dsp:txBody>
      <dsp:txXfrm>
        <a:off x="6270863" y="299300"/>
        <a:ext cx="120958" cy="129986"/>
      </dsp:txXfrm>
    </dsp:sp>
    <dsp:sp modelId="{2F0F2748-4E61-458B-BD4C-038A47EC6627}">
      <dsp:nvSpPr>
        <dsp:cNvPr id="0" name=""/>
        <dsp:cNvSpPr/>
      </dsp:nvSpPr>
      <dsp:spPr>
        <a:xfrm>
          <a:off x="6515128" y="0"/>
          <a:ext cx="1587669" cy="937005"/>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s-CO" sz="1200" b="1" kern="1200" dirty="0"/>
            <a:t>(4)</a:t>
          </a:r>
        </a:p>
        <a:p>
          <a:pPr marL="0" lvl="0" indent="0" algn="ctr" defTabSz="533400">
            <a:lnSpc>
              <a:spcPct val="90000"/>
            </a:lnSpc>
            <a:spcBef>
              <a:spcPct val="0"/>
            </a:spcBef>
            <a:spcAft>
              <a:spcPct val="35000"/>
            </a:spcAft>
            <a:buNone/>
          </a:pPr>
          <a:r>
            <a:rPr lang="es-CO" sz="1200" b="1" kern="1200" dirty="0"/>
            <a:t>BUENAS PRÁCTICAS</a:t>
          </a:r>
        </a:p>
        <a:p>
          <a:pPr marL="0" lvl="0" indent="0" algn="ctr" defTabSz="533400">
            <a:lnSpc>
              <a:spcPct val="90000"/>
            </a:lnSpc>
            <a:spcBef>
              <a:spcPct val="0"/>
            </a:spcBef>
            <a:spcAft>
              <a:spcPct val="35000"/>
            </a:spcAft>
            <a:buNone/>
          </a:pPr>
          <a:r>
            <a:rPr lang="es-CO" sz="1200" b="1" kern="1200" dirty="0"/>
            <a:t>FORTALEZAS</a:t>
          </a:r>
        </a:p>
      </dsp:txBody>
      <dsp:txXfrm>
        <a:off x="6515128" y="0"/>
        <a:ext cx="1587669" cy="624670"/>
      </dsp:txXfrm>
    </dsp:sp>
    <dsp:sp modelId="{C4FBFA0E-3A6C-4AA5-93AC-CB709A722AFC}">
      <dsp:nvSpPr>
        <dsp:cNvPr id="0" name=""/>
        <dsp:cNvSpPr/>
      </dsp:nvSpPr>
      <dsp:spPr>
        <a:xfrm>
          <a:off x="6858421" y="850563"/>
          <a:ext cx="1237958" cy="2596249"/>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a:t>Hay aspectos para destacar.</a:t>
          </a:r>
        </a:p>
        <a:p>
          <a:pPr marL="114300" lvl="1" indent="-114300" algn="l" defTabSz="622300">
            <a:lnSpc>
              <a:spcPct val="90000"/>
            </a:lnSpc>
            <a:spcBef>
              <a:spcPct val="0"/>
            </a:spcBef>
            <a:spcAft>
              <a:spcPct val="15000"/>
            </a:spcAft>
            <a:buChar char="•"/>
          </a:pPr>
          <a:r>
            <a:rPr lang="es-CO" sz="1400" kern="1200" dirty="0"/>
            <a:t>Hay fortalezas</a:t>
          </a:r>
        </a:p>
      </dsp:txBody>
      <dsp:txXfrm>
        <a:off x="6894680" y="886822"/>
        <a:ext cx="1165440" cy="2523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307F2-B7FC-42E0-96F0-D4ABBC90BA2C}">
      <dsp:nvSpPr>
        <dsp:cNvPr id="0" name=""/>
        <dsp:cNvSpPr/>
      </dsp:nvSpPr>
      <dsp:spPr>
        <a:xfrm>
          <a:off x="0" y="0"/>
          <a:ext cx="1448873" cy="700459"/>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41910" numCol="1" spcCol="1270" anchor="t" anchorCtr="0">
          <a:noAutofit/>
        </a:bodyPr>
        <a:lstStyle/>
        <a:p>
          <a:pPr marL="0" lvl="0" indent="0" algn="ctr" defTabSz="488950">
            <a:lnSpc>
              <a:spcPct val="90000"/>
            </a:lnSpc>
            <a:spcBef>
              <a:spcPct val="0"/>
            </a:spcBef>
            <a:spcAft>
              <a:spcPct val="35000"/>
            </a:spcAft>
            <a:buNone/>
          </a:pPr>
          <a:r>
            <a:rPr lang="es-CO" sz="1100" b="1" kern="1200" dirty="0"/>
            <a:t>(1) CUMPLIMIENTOS</a:t>
          </a:r>
        </a:p>
      </dsp:txBody>
      <dsp:txXfrm>
        <a:off x="0" y="0"/>
        <a:ext cx="1448873" cy="466516"/>
      </dsp:txXfrm>
    </dsp:sp>
    <dsp:sp modelId="{BB68E2F0-6ACC-430A-9EA0-DABF6BC6041F}">
      <dsp:nvSpPr>
        <dsp:cNvPr id="0" name=""/>
        <dsp:cNvSpPr/>
      </dsp:nvSpPr>
      <dsp:spPr>
        <a:xfrm>
          <a:off x="127345" y="772387"/>
          <a:ext cx="1563063" cy="290031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a:t>Hay cumplimiento.</a:t>
          </a:r>
        </a:p>
        <a:p>
          <a:pPr marL="114300" lvl="1" indent="-114300" algn="l" defTabSz="622300">
            <a:lnSpc>
              <a:spcPct val="90000"/>
            </a:lnSpc>
            <a:spcBef>
              <a:spcPct val="0"/>
            </a:spcBef>
            <a:spcAft>
              <a:spcPct val="15000"/>
            </a:spcAft>
            <a:buChar char="•"/>
          </a:pPr>
          <a:r>
            <a:rPr lang="es-CO" sz="1400" kern="1200" dirty="0"/>
            <a:t>Lo encontrado se corresponde con lo esperado.</a:t>
          </a:r>
        </a:p>
      </dsp:txBody>
      <dsp:txXfrm>
        <a:off x="173126" y="818168"/>
        <a:ext cx="1471501" cy="2808756"/>
      </dsp:txXfrm>
    </dsp:sp>
    <dsp:sp modelId="{C299EB52-1B5B-4498-A823-AAB84D70CF59}">
      <dsp:nvSpPr>
        <dsp:cNvPr id="0" name=""/>
        <dsp:cNvSpPr/>
      </dsp:nvSpPr>
      <dsp:spPr>
        <a:xfrm rot="73920">
          <a:off x="1575726" y="146136"/>
          <a:ext cx="269056" cy="216644"/>
        </a:xfrm>
        <a:prstGeom prst="rightArrow">
          <a:avLst>
            <a:gd name="adj1" fmla="val 60000"/>
            <a:gd name="adj2" fmla="val 50000"/>
          </a:avLst>
        </a:prstGeom>
        <a:gradFill rotWithShape="0">
          <a:gsLst>
            <a:gs pos="0">
              <a:schemeClr val="accent5">
                <a:tint val="60000"/>
                <a:hueOff val="0"/>
                <a:satOff val="0"/>
                <a:lumOff val="0"/>
                <a:alphaOff val="0"/>
                <a:tint val="62000"/>
                <a:hueMod val="94000"/>
                <a:satMod val="140000"/>
                <a:lumMod val="110000"/>
              </a:schemeClr>
            </a:gs>
            <a:gs pos="100000">
              <a:schemeClr val="accent5">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CO" sz="400" kern="1200" dirty="0"/>
        </a:p>
      </dsp:txBody>
      <dsp:txXfrm>
        <a:off x="1575734" y="188766"/>
        <a:ext cx="204063" cy="129986"/>
      </dsp:txXfrm>
    </dsp:sp>
    <dsp:sp modelId="{43C87F5F-C40B-4AFC-A437-6794F7C273BC}">
      <dsp:nvSpPr>
        <dsp:cNvPr id="0" name=""/>
        <dsp:cNvSpPr/>
      </dsp:nvSpPr>
      <dsp:spPr>
        <a:xfrm>
          <a:off x="1956410" y="47754"/>
          <a:ext cx="1977158" cy="700459"/>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s-CO" sz="1200" b="1" kern="1200" dirty="0"/>
            <a:t>(2)</a:t>
          </a:r>
        </a:p>
        <a:p>
          <a:pPr marL="0" lvl="0" indent="0" algn="ctr" defTabSz="533400">
            <a:lnSpc>
              <a:spcPct val="90000"/>
            </a:lnSpc>
            <a:spcBef>
              <a:spcPct val="0"/>
            </a:spcBef>
            <a:spcAft>
              <a:spcPct val="35000"/>
            </a:spcAft>
            <a:buNone/>
          </a:pPr>
          <a:r>
            <a:rPr lang="es-CO" sz="1200" b="1" kern="1200" dirty="0"/>
            <a:t>INCUMPLIMIENTOS</a:t>
          </a:r>
        </a:p>
      </dsp:txBody>
      <dsp:txXfrm>
        <a:off x="1956410" y="47754"/>
        <a:ext cx="1977158" cy="466516"/>
      </dsp:txXfrm>
    </dsp:sp>
    <dsp:sp modelId="{6A60D0EA-6B65-4A97-9C94-BFA2C5E7ECFE}">
      <dsp:nvSpPr>
        <dsp:cNvPr id="0" name=""/>
        <dsp:cNvSpPr/>
      </dsp:nvSpPr>
      <dsp:spPr>
        <a:xfrm>
          <a:off x="2224485" y="772387"/>
          <a:ext cx="1708974" cy="290031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a:t>Hay incumplimiento.</a:t>
          </a:r>
        </a:p>
        <a:p>
          <a:pPr marL="114300" lvl="1" indent="-114300" algn="l" defTabSz="622300">
            <a:lnSpc>
              <a:spcPct val="90000"/>
            </a:lnSpc>
            <a:spcBef>
              <a:spcPct val="0"/>
            </a:spcBef>
            <a:spcAft>
              <a:spcPct val="15000"/>
            </a:spcAft>
            <a:buChar char="•"/>
          </a:pPr>
          <a:r>
            <a:rPr lang="es-CO" sz="1400" kern="1200" dirty="0"/>
            <a:t>Se determinan fallas o errores.</a:t>
          </a:r>
        </a:p>
        <a:p>
          <a:pPr marL="114300" lvl="1" indent="-114300" algn="l" defTabSz="533400">
            <a:lnSpc>
              <a:spcPct val="90000"/>
            </a:lnSpc>
            <a:spcBef>
              <a:spcPct val="0"/>
            </a:spcBef>
            <a:spcAft>
              <a:spcPct val="15000"/>
            </a:spcAft>
            <a:buChar char="•"/>
          </a:pPr>
          <a:endParaRPr lang="es-CO" sz="1200" kern="1200" dirty="0"/>
        </a:p>
      </dsp:txBody>
      <dsp:txXfrm>
        <a:off x="2274539" y="822441"/>
        <a:ext cx="1608866" cy="2800210"/>
      </dsp:txXfrm>
    </dsp:sp>
    <dsp:sp modelId="{33FBAD6D-DC54-4BF4-B650-50DF8B06CFF2}">
      <dsp:nvSpPr>
        <dsp:cNvPr id="0" name=""/>
        <dsp:cNvSpPr/>
      </dsp:nvSpPr>
      <dsp:spPr>
        <a:xfrm rot="198660">
          <a:off x="4060897" y="245083"/>
          <a:ext cx="270868" cy="216644"/>
        </a:xfrm>
        <a:prstGeom prst="rightArrow">
          <a:avLst>
            <a:gd name="adj1" fmla="val 60000"/>
            <a:gd name="adj2" fmla="val 50000"/>
          </a:avLst>
        </a:prstGeom>
        <a:gradFill rotWithShape="0">
          <a:gsLst>
            <a:gs pos="0">
              <a:schemeClr val="accent5">
                <a:tint val="60000"/>
                <a:hueOff val="0"/>
                <a:satOff val="0"/>
                <a:lumOff val="0"/>
                <a:alphaOff val="0"/>
                <a:tint val="62000"/>
                <a:hueMod val="94000"/>
                <a:satMod val="140000"/>
                <a:lumMod val="110000"/>
              </a:schemeClr>
            </a:gs>
            <a:gs pos="100000">
              <a:schemeClr val="accent5">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CO" sz="400" kern="1200" dirty="0"/>
        </a:p>
      </dsp:txBody>
      <dsp:txXfrm>
        <a:off x="4060951" y="286535"/>
        <a:ext cx="205875" cy="129986"/>
      </dsp:txXfrm>
    </dsp:sp>
    <dsp:sp modelId="{78830B75-E074-494A-A412-41FE4427D407}">
      <dsp:nvSpPr>
        <dsp:cNvPr id="0" name=""/>
        <dsp:cNvSpPr/>
      </dsp:nvSpPr>
      <dsp:spPr>
        <a:xfrm>
          <a:off x="4443789" y="0"/>
          <a:ext cx="1745766" cy="1254660"/>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s-CO" sz="1200" b="1" kern="1200" dirty="0"/>
            <a:t>(3)</a:t>
          </a:r>
        </a:p>
        <a:p>
          <a:pPr marL="0" lvl="0" indent="0" algn="ctr" defTabSz="533400">
            <a:lnSpc>
              <a:spcPct val="90000"/>
            </a:lnSpc>
            <a:spcBef>
              <a:spcPct val="0"/>
            </a:spcBef>
            <a:spcAft>
              <a:spcPct val="35000"/>
            </a:spcAft>
            <a:buNone/>
          </a:pPr>
          <a:r>
            <a:rPr lang="es-CO" sz="1200" b="1" kern="1200" dirty="0"/>
            <a:t>OPORTUNIDADES DE MEJORA</a:t>
          </a:r>
        </a:p>
      </dsp:txBody>
      <dsp:txXfrm>
        <a:off x="4443789" y="0"/>
        <a:ext cx="1745766" cy="836440"/>
      </dsp:txXfrm>
    </dsp:sp>
    <dsp:sp modelId="{972FA7FC-5ACA-4557-9D7D-CE523F86D590}">
      <dsp:nvSpPr>
        <dsp:cNvPr id="0" name=""/>
        <dsp:cNvSpPr/>
      </dsp:nvSpPr>
      <dsp:spPr>
        <a:xfrm>
          <a:off x="4755881" y="1252535"/>
          <a:ext cx="1384305" cy="232405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s-CO" sz="1300" kern="1200" dirty="0"/>
            <a:t>Hay oportunidades de mejora.</a:t>
          </a:r>
        </a:p>
        <a:p>
          <a:pPr marL="114300" lvl="1" indent="-114300" algn="l" defTabSz="577850">
            <a:lnSpc>
              <a:spcPct val="90000"/>
            </a:lnSpc>
            <a:spcBef>
              <a:spcPct val="0"/>
            </a:spcBef>
            <a:spcAft>
              <a:spcPct val="15000"/>
            </a:spcAft>
            <a:buChar char="•"/>
          </a:pPr>
          <a:r>
            <a:rPr lang="es-CO" sz="1300" kern="1200" dirty="0"/>
            <a:t>Hay riesgos que ameritan atención.</a:t>
          </a:r>
        </a:p>
      </dsp:txBody>
      <dsp:txXfrm>
        <a:off x="4796426" y="1293080"/>
        <a:ext cx="1303215" cy="2242968"/>
      </dsp:txXfrm>
    </dsp:sp>
    <dsp:sp modelId="{985A3CA2-1B9E-4A89-99A8-773DD764C603}">
      <dsp:nvSpPr>
        <dsp:cNvPr id="0" name=""/>
        <dsp:cNvSpPr/>
      </dsp:nvSpPr>
      <dsp:spPr>
        <a:xfrm rot="21417465">
          <a:off x="6270826" y="254595"/>
          <a:ext cx="172797" cy="216644"/>
        </a:xfrm>
        <a:prstGeom prst="rightArrow">
          <a:avLst>
            <a:gd name="adj1" fmla="val 60000"/>
            <a:gd name="adj2" fmla="val 50000"/>
          </a:avLst>
        </a:prstGeom>
        <a:gradFill rotWithShape="0">
          <a:gsLst>
            <a:gs pos="0">
              <a:schemeClr val="accent5">
                <a:tint val="60000"/>
                <a:hueOff val="0"/>
                <a:satOff val="0"/>
                <a:lumOff val="0"/>
                <a:alphaOff val="0"/>
                <a:tint val="62000"/>
                <a:hueMod val="94000"/>
                <a:satMod val="140000"/>
                <a:lumMod val="110000"/>
              </a:schemeClr>
            </a:gs>
            <a:gs pos="100000">
              <a:schemeClr val="accent5">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CO" sz="400" kern="1200" dirty="0"/>
        </a:p>
      </dsp:txBody>
      <dsp:txXfrm>
        <a:off x="6270863" y="299300"/>
        <a:ext cx="120958" cy="129986"/>
      </dsp:txXfrm>
    </dsp:sp>
    <dsp:sp modelId="{2F0F2748-4E61-458B-BD4C-038A47EC6627}">
      <dsp:nvSpPr>
        <dsp:cNvPr id="0" name=""/>
        <dsp:cNvSpPr/>
      </dsp:nvSpPr>
      <dsp:spPr>
        <a:xfrm>
          <a:off x="6515128" y="0"/>
          <a:ext cx="1587669" cy="937005"/>
        </a:xfrm>
        <a:prstGeom prst="roundRect">
          <a:avLst>
            <a:gd name="adj" fmla="val 10000"/>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s-CO" sz="1200" b="1" kern="1200" dirty="0"/>
            <a:t>(4)</a:t>
          </a:r>
        </a:p>
        <a:p>
          <a:pPr marL="0" lvl="0" indent="0" algn="ctr" defTabSz="533400">
            <a:lnSpc>
              <a:spcPct val="90000"/>
            </a:lnSpc>
            <a:spcBef>
              <a:spcPct val="0"/>
            </a:spcBef>
            <a:spcAft>
              <a:spcPct val="35000"/>
            </a:spcAft>
            <a:buNone/>
          </a:pPr>
          <a:r>
            <a:rPr lang="es-CO" sz="1200" b="1" kern="1200" dirty="0"/>
            <a:t>BUENAS PRÁCTICAS</a:t>
          </a:r>
        </a:p>
        <a:p>
          <a:pPr marL="0" lvl="0" indent="0" algn="ctr" defTabSz="533400">
            <a:lnSpc>
              <a:spcPct val="90000"/>
            </a:lnSpc>
            <a:spcBef>
              <a:spcPct val="0"/>
            </a:spcBef>
            <a:spcAft>
              <a:spcPct val="35000"/>
            </a:spcAft>
            <a:buNone/>
          </a:pPr>
          <a:r>
            <a:rPr lang="es-CO" sz="1200" b="1" kern="1200" dirty="0"/>
            <a:t>FORTALEZAS</a:t>
          </a:r>
        </a:p>
      </dsp:txBody>
      <dsp:txXfrm>
        <a:off x="6515128" y="0"/>
        <a:ext cx="1587669" cy="624670"/>
      </dsp:txXfrm>
    </dsp:sp>
    <dsp:sp modelId="{C4FBFA0E-3A6C-4AA5-93AC-CB709A722AFC}">
      <dsp:nvSpPr>
        <dsp:cNvPr id="0" name=""/>
        <dsp:cNvSpPr/>
      </dsp:nvSpPr>
      <dsp:spPr>
        <a:xfrm>
          <a:off x="6858421" y="850563"/>
          <a:ext cx="1237958" cy="2596249"/>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O" sz="1400" kern="1200" dirty="0"/>
            <a:t>Hay aspectos para destacar.</a:t>
          </a:r>
        </a:p>
        <a:p>
          <a:pPr marL="114300" lvl="1" indent="-114300" algn="l" defTabSz="622300">
            <a:lnSpc>
              <a:spcPct val="90000"/>
            </a:lnSpc>
            <a:spcBef>
              <a:spcPct val="0"/>
            </a:spcBef>
            <a:spcAft>
              <a:spcPct val="15000"/>
            </a:spcAft>
            <a:buChar char="•"/>
          </a:pPr>
          <a:r>
            <a:rPr lang="es-CO" sz="1400" kern="1200" dirty="0"/>
            <a:t>Hay fortalezas</a:t>
          </a:r>
        </a:p>
      </dsp:txBody>
      <dsp:txXfrm>
        <a:off x="6894680" y="886822"/>
        <a:ext cx="1165440" cy="25237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CEF4-BE0F-453B-ABC0-B9C38EACF9C4}" type="datetimeFigureOut">
              <a:rPr lang="es-CO" smtClean="0"/>
              <a:t>16/08/2024</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33174-C502-4805-A663-5AF283B7DE92}" type="slidenum">
              <a:rPr lang="es-CO" smtClean="0"/>
              <a:t>‹Nº›</a:t>
            </a:fld>
            <a:endParaRPr lang="es-CO"/>
          </a:p>
        </p:txBody>
      </p:sp>
    </p:spTree>
    <p:extLst>
      <p:ext uri="{BB962C8B-B14F-4D97-AF65-F5344CB8AC3E}">
        <p14:creationId xmlns:p14="http://schemas.microsoft.com/office/powerpoint/2010/main" val="331719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51895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7F300EE-A8E4-4BA6-AD77-325F5A8DE3EC}" type="datetimeFigureOut">
              <a:rPr lang="es-CO" smtClean="0"/>
              <a:t>16/08/2024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79540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62887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626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166538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42632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77418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672673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40315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266377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F300EE-A8E4-4BA6-AD77-325F5A8DE3EC}" type="datetimeFigureOut">
              <a:rPr lang="es-CO" smtClean="0"/>
              <a:t>16/08/2024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405030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F300EE-A8E4-4BA6-AD77-325F5A8DE3EC}" type="datetimeFigureOut">
              <a:rPr lang="es-CO" smtClean="0"/>
              <a:t>16/08/2024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151071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F300EE-A8E4-4BA6-AD77-325F5A8DE3EC}" type="datetimeFigureOut">
              <a:rPr lang="es-CO" smtClean="0"/>
              <a:t>16/08/2024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97182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F300EE-A8E4-4BA6-AD77-325F5A8DE3EC}" type="datetimeFigureOut">
              <a:rPr lang="es-CO" smtClean="0"/>
              <a:t>16/08/2024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54797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300EE-A8E4-4BA6-AD77-325F5A8DE3EC}" type="datetimeFigureOut">
              <a:rPr lang="es-CO" smtClean="0"/>
              <a:t>16/08/2024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69482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F300EE-A8E4-4BA6-AD77-325F5A8DE3EC}" type="datetimeFigureOut">
              <a:rPr lang="es-CO" smtClean="0"/>
              <a:t>16/08/2024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35849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F300EE-A8E4-4BA6-AD77-325F5A8DE3EC}" type="datetimeFigureOut">
              <a:rPr lang="es-CO" smtClean="0"/>
              <a:t>16/08/2024</a:t>
            </a:fld>
            <a:endParaRPr lang="es-CO"/>
          </a:p>
        </p:txBody>
      </p:sp>
      <p:sp>
        <p:nvSpPr>
          <p:cNvPr id="6" name="Footer Placeholder 5"/>
          <p:cNvSpPr>
            <a:spLocks noGrp="1"/>
          </p:cNvSpPr>
          <p:nvPr>
            <p:ph type="ftr" sz="quarter" idx="11"/>
          </p:nvPr>
        </p:nvSpPr>
        <p:spPr>
          <a:xfrm>
            <a:off x="533400" y="6172200"/>
            <a:ext cx="5811724" cy="365125"/>
          </a:xfrm>
        </p:spPr>
        <p:txBody>
          <a:bodyPr/>
          <a:lstStyle/>
          <a:p>
            <a:endParaRPr lang="es-CO"/>
          </a:p>
        </p:txBody>
      </p:sp>
      <p:sp>
        <p:nvSpPr>
          <p:cNvPr id="7" name="Slide Number Placeholder 6"/>
          <p:cNvSpPr>
            <a:spLocks noGrp="1"/>
          </p:cNvSpPr>
          <p:nvPr>
            <p:ph type="sldNum" sz="quarter" idx="12"/>
          </p:nvPr>
        </p:nvSpPr>
        <p:spPr/>
        <p:txBody>
          <a:bodyPr/>
          <a:lstStyle/>
          <a:p>
            <a:fld id="{8C5B6992-47F9-4CCB-892F-1B6ABA2A8242}" type="slidenum">
              <a:rPr lang="es-CO" smtClean="0"/>
              <a:t>‹Nº›</a:t>
            </a:fld>
            <a:endParaRPr lang="es-CO"/>
          </a:p>
        </p:txBody>
      </p:sp>
    </p:spTree>
    <p:extLst>
      <p:ext uri="{BB962C8B-B14F-4D97-AF65-F5344CB8AC3E}">
        <p14:creationId xmlns:p14="http://schemas.microsoft.com/office/powerpoint/2010/main" val="198006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7F300EE-A8E4-4BA6-AD77-325F5A8DE3EC}" type="datetimeFigureOut">
              <a:rPr lang="es-CO" smtClean="0"/>
              <a:t>16/08/2024</a:t>
            </a:fld>
            <a:endParaRPr lang="es-CO"/>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O"/>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C5B6992-47F9-4CCB-892F-1B6ABA2A8242}" type="slidenum">
              <a:rPr lang="es-CO" smtClean="0"/>
              <a:t>‹Nº›</a:t>
            </a:fld>
            <a:endParaRPr lang="es-CO"/>
          </a:p>
        </p:txBody>
      </p:sp>
    </p:spTree>
    <p:extLst>
      <p:ext uri="{BB962C8B-B14F-4D97-AF65-F5344CB8AC3E}">
        <p14:creationId xmlns:p14="http://schemas.microsoft.com/office/powerpoint/2010/main" val="1685772013"/>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omarurrea77@gmail.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1.wdp"/><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1.wdp"/><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11">
            <a:extLst>
              <a:ext uri="{FF2B5EF4-FFF2-40B4-BE49-F238E27FC236}">
                <a16:creationId xmlns:a16="http://schemas.microsoft.com/office/drawing/2014/main" id="{D9525C2F-2B3D-01DA-6F3C-0F7CE14C285A}"/>
              </a:ext>
            </a:extLst>
          </p:cNvPr>
          <p:cNvSpPr txBox="1">
            <a:spLocks noChangeArrowheads="1"/>
          </p:cNvSpPr>
          <p:nvPr/>
        </p:nvSpPr>
        <p:spPr bwMode="auto">
          <a:xfrm>
            <a:off x="616454" y="2028960"/>
            <a:ext cx="8280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CO" altLang="es-CO" b="1" dirty="0">
                <a:solidFill>
                  <a:schemeClr val="bg1"/>
                </a:solidFill>
              </a:rPr>
              <a:t>Técnicas de Auditoría Interna en la Administración Pública</a:t>
            </a:r>
          </a:p>
        </p:txBody>
      </p:sp>
      <p:sp>
        <p:nvSpPr>
          <p:cNvPr id="6" name="Text Box 6">
            <a:extLst>
              <a:ext uri="{FF2B5EF4-FFF2-40B4-BE49-F238E27FC236}">
                <a16:creationId xmlns:a16="http://schemas.microsoft.com/office/drawing/2014/main" id="{FA5319F0-F5DD-DBA2-B2C8-96743180FFD3}"/>
              </a:ext>
            </a:extLst>
          </p:cNvPr>
          <p:cNvSpPr txBox="1">
            <a:spLocks noChangeArrowheads="1"/>
          </p:cNvSpPr>
          <p:nvPr/>
        </p:nvSpPr>
        <p:spPr bwMode="auto">
          <a:xfrm>
            <a:off x="1142257" y="4673473"/>
            <a:ext cx="741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009900"/>
              </a:buClr>
              <a:buSzPct val="75000"/>
              <a:buFont typeface="Tahoma" panose="020B0604030504040204" pitchFamily="34" charset="0"/>
              <a:buNone/>
            </a:pPr>
            <a:r>
              <a:rPr lang="es-CO" altLang="es-CO" sz="1600" dirty="0">
                <a:solidFill>
                  <a:schemeClr val="bg1"/>
                </a:solidFill>
              </a:rPr>
              <a:t>Docente:</a:t>
            </a:r>
          </a:p>
          <a:p>
            <a:pPr algn="ctr">
              <a:spcBef>
                <a:spcPct val="0"/>
              </a:spcBef>
              <a:buClr>
                <a:srgbClr val="009900"/>
              </a:buClr>
              <a:buSzPct val="75000"/>
              <a:buFont typeface="Tahoma" panose="020B0604030504040204" pitchFamily="34" charset="0"/>
              <a:buNone/>
            </a:pPr>
            <a:r>
              <a:rPr lang="es-CO" altLang="es-CO" sz="1600" dirty="0">
                <a:solidFill>
                  <a:schemeClr val="bg1"/>
                </a:solidFill>
              </a:rPr>
              <a:t>Omar Urrea Romero</a:t>
            </a:r>
          </a:p>
          <a:p>
            <a:pPr algn="ctr">
              <a:spcBef>
                <a:spcPct val="0"/>
              </a:spcBef>
              <a:buClr>
                <a:srgbClr val="009900"/>
              </a:buClr>
              <a:buSzPct val="75000"/>
              <a:buFont typeface="Tahoma" panose="020B0604030504040204" pitchFamily="34" charset="0"/>
              <a:buNone/>
            </a:pPr>
            <a:r>
              <a:rPr lang="es-CO" altLang="es-CO" sz="1600" dirty="0">
                <a:solidFill>
                  <a:schemeClr val="bg1"/>
                </a:solidFill>
                <a:hlinkClick r:id="rId6"/>
              </a:rPr>
              <a:t>omarurrea77@gmail.com</a:t>
            </a:r>
            <a:r>
              <a:rPr lang="es-CO" altLang="es-CO" sz="1600" dirty="0">
                <a:solidFill>
                  <a:schemeClr val="bg1"/>
                </a:solidFill>
              </a:rPr>
              <a:t> – Cel. 312 513 07 54</a:t>
            </a:r>
            <a:endParaRPr lang="es-ES" altLang="es-CO" sz="1600" b="1" dirty="0">
              <a:solidFill>
                <a:schemeClr val="bg1"/>
              </a:solidFill>
            </a:endParaRPr>
          </a:p>
        </p:txBody>
      </p:sp>
      <p:sp>
        <p:nvSpPr>
          <p:cNvPr id="8" name="Text Box 6">
            <a:extLst>
              <a:ext uri="{FF2B5EF4-FFF2-40B4-BE49-F238E27FC236}">
                <a16:creationId xmlns:a16="http://schemas.microsoft.com/office/drawing/2014/main" id="{CB623BB2-D554-72CC-CC2A-B5353CE1484D}"/>
              </a:ext>
            </a:extLst>
          </p:cNvPr>
          <p:cNvSpPr txBox="1">
            <a:spLocks noChangeArrowheads="1"/>
          </p:cNvSpPr>
          <p:nvPr/>
        </p:nvSpPr>
        <p:spPr bwMode="auto">
          <a:xfrm>
            <a:off x="1252167" y="3435205"/>
            <a:ext cx="741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
                <a:srgbClr val="009900"/>
              </a:buClr>
              <a:buSzPct val="75000"/>
              <a:buFont typeface="Tahoma" panose="020B0604030504040204" pitchFamily="34" charset="0"/>
              <a:buNone/>
            </a:pPr>
            <a:r>
              <a:rPr lang="es-CO" altLang="es-CO" sz="2000" b="1" dirty="0">
                <a:solidFill>
                  <a:schemeClr val="bg1"/>
                </a:solidFill>
              </a:rPr>
              <a:t>Aspectos claves para planear y ejecutar auditorías internas eficaces</a:t>
            </a:r>
            <a:endParaRPr lang="es-ES" altLang="es-CO" sz="2000" b="1" dirty="0">
              <a:solidFill>
                <a:schemeClr val="bg1"/>
              </a:solidFill>
            </a:endParaRPr>
          </a:p>
        </p:txBody>
      </p:sp>
      <p:pic>
        <p:nvPicPr>
          <p:cNvPr id="9" name="Imagen 8">
            <a:extLst>
              <a:ext uri="{FF2B5EF4-FFF2-40B4-BE49-F238E27FC236}">
                <a16:creationId xmlns:a16="http://schemas.microsoft.com/office/drawing/2014/main" id="{8D04F31F-8987-AF33-7BB4-311084E4EEA0}"/>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6118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024651"/>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054854"/>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441AA4BC-E26F-421C-B8CC-B8CBD6444003}"/>
              </a:ext>
            </a:extLst>
          </p:cNvPr>
          <p:cNvSpPr txBox="1">
            <a:spLocks noChangeArrowheads="1"/>
          </p:cNvSpPr>
          <p:nvPr/>
        </p:nvSpPr>
        <p:spPr>
          <a:xfrm>
            <a:off x="457200" y="1566461"/>
            <a:ext cx="8229600" cy="461963"/>
          </a:xfrm>
          <a:prstGeom prst="rect">
            <a:avLst/>
          </a:prstGeom>
        </p:spPr>
        <p:txBody>
          <a:bodyPr vert="horz" lIns="91440" tIns="45720" rIns="91440" bIns="45720" rtlCol="0" anchor="t">
            <a:sp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spcBef>
                <a:spcPct val="50000"/>
              </a:spcBef>
              <a:buFontTx/>
              <a:buNone/>
            </a:pPr>
            <a:r>
              <a:rPr lang="es-ES_tradnl" altLang="es-CO" sz="2400" b="1" dirty="0">
                <a:solidFill>
                  <a:schemeClr val="bg1"/>
                </a:solidFill>
                <a:latin typeface="Arial" panose="020B0604020202020204" pitchFamily="34" charset="0"/>
                <a:cs typeface="Arial" panose="020B0604020202020204" pitchFamily="34" charset="0"/>
              </a:rPr>
              <a:t>Definición de la Auditoría Interna:</a:t>
            </a:r>
          </a:p>
        </p:txBody>
      </p:sp>
      <p:sp>
        <p:nvSpPr>
          <p:cNvPr id="9" name="3 Rectángulo">
            <a:extLst>
              <a:ext uri="{FF2B5EF4-FFF2-40B4-BE49-F238E27FC236}">
                <a16:creationId xmlns:a16="http://schemas.microsoft.com/office/drawing/2014/main" id="{84BB010B-2D00-08D3-52F9-D09D549BA735}"/>
              </a:ext>
            </a:extLst>
          </p:cNvPr>
          <p:cNvSpPr>
            <a:spLocks noChangeArrowheads="1"/>
          </p:cNvSpPr>
          <p:nvPr/>
        </p:nvSpPr>
        <p:spPr bwMode="auto">
          <a:xfrm>
            <a:off x="546458" y="2158599"/>
            <a:ext cx="7658758" cy="2369880"/>
          </a:xfrm>
          <a:prstGeom prst="rect">
            <a:avLst/>
          </a:prstGeom>
          <a:noFill/>
          <a:ln>
            <a:noFill/>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buFontTx/>
              <a:buNone/>
              <a:defRPr/>
            </a:pPr>
            <a:r>
              <a:rPr lang="es-CO" sz="2000" dirty="0">
                <a:solidFill>
                  <a:schemeClr val="bg1"/>
                </a:solidFill>
                <a:cs typeface="Arial" panose="020B0604020202020204" pitchFamily="34" charset="0"/>
              </a:rPr>
              <a:t>Una actividad independiente y objetiva de </a:t>
            </a:r>
            <a:r>
              <a:rPr lang="es-CO" sz="2000" b="1" u="sng" dirty="0">
                <a:solidFill>
                  <a:schemeClr val="bg1"/>
                </a:solidFill>
                <a:cs typeface="Arial" panose="020B0604020202020204" pitchFamily="34" charset="0"/>
              </a:rPr>
              <a:t>aseguramiento y consultoría</a:t>
            </a:r>
            <a:r>
              <a:rPr lang="es-CO" sz="2000" dirty="0">
                <a:solidFill>
                  <a:schemeClr val="bg1"/>
                </a:solidFill>
                <a:cs typeface="Arial" panose="020B0604020202020204" pitchFamily="34" charset="0"/>
              </a:rPr>
              <a:t>, concebida para agregar valor y mejorar las operaciones de la entidad.</a:t>
            </a:r>
          </a:p>
          <a:p>
            <a:pPr marL="0" indent="0" algn="just">
              <a:buFontTx/>
              <a:buNone/>
              <a:defRPr/>
            </a:pPr>
            <a:endParaRPr lang="es-CO" sz="2000" dirty="0">
              <a:solidFill>
                <a:schemeClr val="bg1"/>
              </a:solidFill>
              <a:cs typeface="Arial" panose="020B0604020202020204" pitchFamily="34" charset="0"/>
            </a:endParaRPr>
          </a:p>
          <a:p>
            <a:pPr marL="0" indent="0" algn="just">
              <a:buFontTx/>
              <a:buNone/>
              <a:defRPr/>
            </a:pPr>
            <a:r>
              <a:rPr lang="es-CO" sz="2000" dirty="0">
                <a:solidFill>
                  <a:schemeClr val="bg1"/>
                </a:solidFill>
                <a:cs typeface="Arial" panose="020B0604020202020204" pitchFamily="34" charset="0"/>
              </a:rPr>
              <a:t>Ayuda a la organización a cumplir sus objetivos, aportando un enfoque sistemático y disciplinado para evaluar y mejorar la eficacia de los procesos de gestión, riesgos y gobierno.</a:t>
            </a:r>
          </a:p>
        </p:txBody>
      </p:sp>
      <p:graphicFrame>
        <p:nvGraphicFramePr>
          <p:cNvPr id="10" name="Tabla 2">
            <a:extLst>
              <a:ext uri="{FF2B5EF4-FFF2-40B4-BE49-F238E27FC236}">
                <a16:creationId xmlns:a16="http://schemas.microsoft.com/office/drawing/2014/main" id="{DDD38701-784C-90E4-E505-DFBD62FEE00A}"/>
              </a:ext>
            </a:extLst>
          </p:cNvPr>
          <p:cNvGraphicFramePr>
            <a:graphicFrameLocks noGrp="1"/>
          </p:cNvGraphicFramePr>
          <p:nvPr>
            <p:extLst>
              <p:ext uri="{D42A27DB-BD31-4B8C-83A1-F6EECF244321}">
                <p14:modId xmlns:p14="http://schemas.microsoft.com/office/powerpoint/2010/main" val="2872483964"/>
              </p:ext>
            </p:extLst>
          </p:nvPr>
        </p:nvGraphicFramePr>
        <p:xfrm>
          <a:off x="1042988" y="4695199"/>
          <a:ext cx="7067550" cy="1676292"/>
        </p:xfrm>
        <a:graphic>
          <a:graphicData uri="http://schemas.openxmlformats.org/drawingml/2006/table">
            <a:tbl>
              <a:tblPr firstRow="1" bandRow="1">
                <a:tableStyleId>{21E4AEA4-8DFA-4A89-87EB-49C32662AFE0}</a:tableStyleId>
              </a:tblPr>
              <a:tblGrid>
                <a:gridCol w="3533775">
                  <a:extLst>
                    <a:ext uri="{9D8B030D-6E8A-4147-A177-3AD203B41FA5}">
                      <a16:colId xmlns:a16="http://schemas.microsoft.com/office/drawing/2014/main" val="20000"/>
                    </a:ext>
                  </a:extLst>
                </a:gridCol>
                <a:gridCol w="3533775">
                  <a:extLst>
                    <a:ext uri="{9D8B030D-6E8A-4147-A177-3AD203B41FA5}">
                      <a16:colId xmlns:a16="http://schemas.microsoft.com/office/drawing/2014/main" val="20001"/>
                    </a:ext>
                  </a:extLst>
                </a:gridCol>
              </a:tblGrid>
              <a:tr h="365706">
                <a:tc>
                  <a:txBody>
                    <a:bodyPr/>
                    <a:lstStyle/>
                    <a:p>
                      <a:pPr algn="ctr"/>
                      <a:r>
                        <a:rPr lang="es-CO" sz="1800" dirty="0"/>
                        <a:t>ASEGURAMIENTO</a:t>
                      </a:r>
                      <a:endParaRPr lang="es-MX" sz="1800" dirty="0"/>
                    </a:p>
                  </a:txBody>
                  <a:tcPr marL="91445" marR="91445" marT="45693" marB="45693"/>
                </a:tc>
                <a:tc>
                  <a:txBody>
                    <a:bodyPr/>
                    <a:lstStyle/>
                    <a:p>
                      <a:pPr algn="ctr"/>
                      <a:r>
                        <a:rPr lang="es-CO" sz="1800" dirty="0"/>
                        <a:t>CONSULTORIA</a:t>
                      </a:r>
                      <a:endParaRPr lang="es-MX" sz="1800" dirty="0"/>
                    </a:p>
                  </a:txBody>
                  <a:tcPr marL="91445" marR="91445" marT="45693" marB="45693"/>
                </a:tc>
                <a:extLst>
                  <a:ext uri="{0D108BD9-81ED-4DB2-BD59-A6C34878D82A}">
                    <a16:rowId xmlns:a16="http://schemas.microsoft.com/office/drawing/2014/main" val="10000"/>
                  </a:ext>
                </a:extLst>
              </a:tr>
              <a:tr h="10789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latin typeface="+mj-lt"/>
                          <a:cs typeface="Arial"/>
                        </a:rPr>
                        <a:t>Evaluar la evidencia de determinado asunto</a:t>
                      </a:r>
                      <a:r>
                        <a:rPr lang="es-CO" sz="1600" b="0" baseline="0" dirty="0">
                          <a:latin typeface="+mj-lt"/>
                          <a:cs typeface="Arial"/>
                        </a:rPr>
                        <a:t> de interés para alguien y ofrecer conclusiones relativas a su funcionamiento y operación.</a:t>
                      </a:r>
                      <a:endParaRPr lang="es-MX" sz="1800" dirty="0"/>
                    </a:p>
                  </a:txBody>
                  <a:tcPr marL="91445" marR="91445" marT="45693" marB="45693"/>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0" dirty="0">
                          <a:latin typeface="+mj-lt"/>
                          <a:cs typeface="Arial"/>
                        </a:rPr>
                        <a:t>Brindar asesoría</a:t>
                      </a:r>
                      <a:r>
                        <a:rPr lang="es-CO" sz="1600" b="0" baseline="0" dirty="0">
                          <a:latin typeface="+mj-lt"/>
                          <a:cs typeface="Arial"/>
                        </a:rPr>
                        <a:t>.</a:t>
                      </a:r>
                      <a:endParaRPr lang="es-CO" sz="1600" b="1" u="sng" dirty="0">
                        <a:solidFill>
                          <a:schemeClr val="accent6">
                            <a:lumMod val="50000"/>
                          </a:schemeClr>
                        </a:solidFill>
                        <a:latin typeface="+mj-lt"/>
                        <a:cs typeface="Arial"/>
                      </a:endParaRPr>
                    </a:p>
                    <a:p>
                      <a:endParaRPr lang="es-MX" sz="1800" dirty="0"/>
                    </a:p>
                  </a:txBody>
                  <a:tcPr marL="91445" marR="91445" marT="45693" marB="45693"/>
                </a:tc>
                <a:extLst>
                  <a:ext uri="{0D108BD9-81ED-4DB2-BD59-A6C34878D82A}">
                    <a16:rowId xmlns:a16="http://schemas.microsoft.com/office/drawing/2014/main" val="10001"/>
                  </a:ext>
                </a:extLst>
              </a:tr>
            </a:tbl>
          </a:graphicData>
        </a:graphic>
      </p:graphicFrame>
      <p:pic>
        <p:nvPicPr>
          <p:cNvPr id="11" name="Imagen 10">
            <a:extLst>
              <a:ext uri="{FF2B5EF4-FFF2-40B4-BE49-F238E27FC236}">
                <a16:creationId xmlns:a16="http://schemas.microsoft.com/office/drawing/2014/main" id="{FD154DF0-85DE-880A-6666-C6E67E37AAF9}"/>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5655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circle(in)">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Rectángulo 7">
            <a:extLst>
              <a:ext uri="{FF2B5EF4-FFF2-40B4-BE49-F238E27FC236}">
                <a16:creationId xmlns:a16="http://schemas.microsoft.com/office/drawing/2014/main" id="{A7AEDB8B-9FD3-DB90-F0E5-20DB01BE24DA}"/>
              </a:ext>
            </a:extLst>
          </p:cNvPr>
          <p:cNvSpPr/>
          <p:nvPr/>
        </p:nvSpPr>
        <p:spPr>
          <a:xfrm>
            <a:off x="4211638" y="5305933"/>
            <a:ext cx="4392612" cy="1477963"/>
          </a:xfrm>
          <a:prstGeom prst="rect">
            <a:avLst/>
          </a:prstGeom>
          <a:solidFill>
            <a:schemeClr val="accent1">
              <a:lumMod val="90000"/>
            </a:schemeClr>
          </a:solidFill>
        </p:spPr>
        <p:txBody>
          <a:bodyPr>
            <a:spAutoFit/>
          </a:bodyPr>
          <a:lstStyle/>
          <a:p>
            <a:pPr algn="just">
              <a:defRPr/>
            </a:pPr>
            <a:r>
              <a:rPr lang="es-CO" b="1" dirty="0">
                <a:latin typeface="Arial" panose="020B0604020202020204" pitchFamily="34" charset="0"/>
                <a:cs typeface="Arial" panose="020B0604020202020204" pitchFamily="34" charset="0"/>
              </a:rPr>
              <a:t>Normas de Implantación:</a:t>
            </a:r>
            <a:r>
              <a:rPr lang="es-CO" dirty="0">
                <a:latin typeface="Arial" panose="020B0604020202020204" pitchFamily="34" charset="0"/>
                <a:cs typeface="Arial" panose="020B0604020202020204" pitchFamily="34" charset="0"/>
              </a:rPr>
              <a:t> Incluyen una guía más específica para la aplicación de las normas sobre atributos y desempeño a cada tipo principal de trabajo de auditoría interna.</a:t>
            </a:r>
          </a:p>
        </p:txBody>
      </p:sp>
      <p:sp>
        <p:nvSpPr>
          <p:cNvPr id="9" name="Rectángulo 8">
            <a:extLst>
              <a:ext uri="{FF2B5EF4-FFF2-40B4-BE49-F238E27FC236}">
                <a16:creationId xmlns:a16="http://schemas.microsoft.com/office/drawing/2014/main" id="{BD4F01A9-9616-35B3-3581-BFFCEADA528A}"/>
              </a:ext>
            </a:extLst>
          </p:cNvPr>
          <p:cNvSpPr/>
          <p:nvPr/>
        </p:nvSpPr>
        <p:spPr>
          <a:xfrm>
            <a:off x="2339975" y="3505708"/>
            <a:ext cx="4392613" cy="1476375"/>
          </a:xfrm>
          <a:prstGeom prst="rect">
            <a:avLst/>
          </a:prstGeom>
          <a:solidFill>
            <a:schemeClr val="accent1">
              <a:lumMod val="50000"/>
            </a:schemeClr>
          </a:solidFill>
        </p:spPr>
        <p:txBody>
          <a:bodyPr>
            <a:spAutoFit/>
          </a:bodyPr>
          <a:lstStyle/>
          <a:p>
            <a:pPr algn="just">
              <a:defRPr/>
            </a:pPr>
            <a:r>
              <a:rPr lang="es-CO" b="1" dirty="0">
                <a:latin typeface="Arial" panose="020B0604020202020204" pitchFamily="34" charset="0"/>
                <a:cs typeface="Arial" panose="020B0604020202020204" pitchFamily="34" charset="0"/>
              </a:rPr>
              <a:t>Normas sobre Desempeño</a:t>
            </a:r>
            <a:r>
              <a:rPr lang="es-CO" dirty="0">
                <a:latin typeface="Arial" panose="020B0604020202020204" pitchFamily="34" charset="0"/>
                <a:cs typeface="Arial" panose="020B0604020202020204" pitchFamily="34" charset="0"/>
              </a:rPr>
              <a:t>: Describen la naturaleza de los servicios de auditoría interna y los criterios de calidad para la evaluación de desempeño de los servicios.</a:t>
            </a:r>
          </a:p>
        </p:txBody>
      </p:sp>
      <p:sp>
        <p:nvSpPr>
          <p:cNvPr id="10" name="Rectángulo 9">
            <a:extLst>
              <a:ext uri="{FF2B5EF4-FFF2-40B4-BE49-F238E27FC236}">
                <a16:creationId xmlns:a16="http://schemas.microsoft.com/office/drawing/2014/main" id="{B6D47C17-5D4B-7060-958A-DACA24D32230}"/>
              </a:ext>
            </a:extLst>
          </p:cNvPr>
          <p:cNvSpPr/>
          <p:nvPr/>
        </p:nvSpPr>
        <p:spPr>
          <a:xfrm>
            <a:off x="755650" y="1776921"/>
            <a:ext cx="4392613" cy="1477962"/>
          </a:xfrm>
          <a:prstGeom prst="rect">
            <a:avLst/>
          </a:prstGeom>
          <a:solidFill>
            <a:schemeClr val="accent5"/>
          </a:solidFill>
        </p:spPr>
        <p:txBody>
          <a:bodyPr>
            <a:spAutoFit/>
          </a:bodyPr>
          <a:lstStyle/>
          <a:p>
            <a:pPr algn="just">
              <a:defRPr/>
            </a:pPr>
            <a:r>
              <a:rPr lang="es-CO" b="1" dirty="0">
                <a:latin typeface="Arial" panose="020B0604020202020204" pitchFamily="34" charset="0"/>
                <a:cs typeface="Arial" panose="020B0604020202020204" pitchFamily="34" charset="0"/>
              </a:rPr>
              <a:t>Normas sobre Atributos</a:t>
            </a:r>
            <a:r>
              <a:rPr lang="es-CO" dirty="0">
                <a:latin typeface="Arial" panose="020B0604020202020204" pitchFamily="34" charset="0"/>
                <a:cs typeface="Arial" panose="020B0604020202020204" pitchFamily="34" charset="0"/>
              </a:rPr>
              <a:t>: Describen las características fundamentales que deben poseer los individuos, equipos y organizaciones para brindar servicios eficaces de auditoría interna.</a:t>
            </a:r>
          </a:p>
        </p:txBody>
      </p:sp>
      <p:pic>
        <p:nvPicPr>
          <p:cNvPr id="11" name="Imagen 10">
            <a:extLst>
              <a:ext uri="{FF2B5EF4-FFF2-40B4-BE49-F238E27FC236}">
                <a16:creationId xmlns:a16="http://schemas.microsoft.com/office/drawing/2014/main" id="{DA17F685-FD8F-AE50-703F-D701F5A9B8BD}"/>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5927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11" name="Imagen 10">
            <a:extLst>
              <a:ext uri="{FF2B5EF4-FFF2-40B4-BE49-F238E27FC236}">
                <a16:creationId xmlns:a16="http://schemas.microsoft.com/office/drawing/2014/main" id="{4863F64D-2F66-8D59-6E4A-A9F5662D2390}"/>
              </a:ext>
            </a:extLst>
          </p:cNvPr>
          <p:cNvPicPr>
            <a:picLocks noChangeAspect="1"/>
          </p:cNvPicPr>
          <p:nvPr/>
        </p:nvPicPr>
        <p:blipFill rotWithShape="1">
          <a:blip r:embed="rId6"/>
          <a:srcRect l="60280" t="19176" r="10935" b="28442"/>
          <a:stretch/>
        </p:blipFill>
        <p:spPr>
          <a:xfrm>
            <a:off x="3545993" y="1271515"/>
            <a:ext cx="5336813" cy="5462765"/>
          </a:xfrm>
          <a:prstGeom prst="rect">
            <a:avLst/>
          </a:prstGeom>
        </p:spPr>
      </p:pic>
      <p:pic>
        <p:nvPicPr>
          <p:cNvPr id="12" name="Imagen 2">
            <a:extLst>
              <a:ext uri="{FF2B5EF4-FFF2-40B4-BE49-F238E27FC236}">
                <a16:creationId xmlns:a16="http://schemas.microsoft.com/office/drawing/2014/main" id="{929904A4-08FB-A32F-1CAD-5DF78A7FDA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217" t="19200" r="25588" b="64000"/>
          <a:stretch/>
        </p:blipFill>
        <p:spPr bwMode="auto">
          <a:xfrm>
            <a:off x="171958" y="1808444"/>
            <a:ext cx="3384519"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8"/>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92289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643446" y="1002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268946" y="1032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6"/>
          <a:stretch>
            <a:fillRect/>
          </a:stretch>
        </p:blipFill>
        <p:spPr>
          <a:xfrm>
            <a:off x="4844909" y="412835"/>
            <a:ext cx="2196836" cy="479948"/>
          </a:xfrm>
          <a:prstGeom prst="rect">
            <a:avLst/>
          </a:prstGeom>
        </p:spPr>
      </p:pic>
      <p:pic>
        <p:nvPicPr>
          <p:cNvPr id="9" name="Imagen 8">
            <a:extLst>
              <a:ext uri="{FF2B5EF4-FFF2-40B4-BE49-F238E27FC236}">
                <a16:creationId xmlns:a16="http://schemas.microsoft.com/office/drawing/2014/main" id="{BF7CA085-4E0E-E6B1-D842-5C47318C5474}"/>
              </a:ext>
            </a:extLst>
          </p:cNvPr>
          <p:cNvPicPr>
            <a:picLocks noChangeAspect="1"/>
          </p:cNvPicPr>
          <p:nvPr/>
        </p:nvPicPr>
        <p:blipFill rotWithShape="1">
          <a:blip r:embed="rId7"/>
          <a:srcRect l="30000" t="21048" r="18131" b="11164"/>
          <a:stretch/>
        </p:blipFill>
        <p:spPr>
          <a:xfrm>
            <a:off x="1059678" y="1371981"/>
            <a:ext cx="7212664" cy="5302284"/>
          </a:xfrm>
          <a:prstGeom prst="rect">
            <a:avLst/>
          </a:prstGeom>
        </p:spPr>
      </p:pic>
    </p:spTree>
    <p:extLst>
      <p:ext uri="{BB962C8B-B14F-4D97-AF65-F5344CB8AC3E}">
        <p14:creationId xmlns:p14="http://schemas.microsoft.com/office/powerpoint/2010/main" val="3780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643446" y="1002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268946" y="1032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6"/>
          <a:stretch>
            <a:fillRect/>
          </a:stretch>
        </p:blipFill>
        <p:spPr>
          <a:xfrm>
            <a:off x="4844909" y="412835"/>
            <a:ext cx="2196836" cy="479948"/>
          </a:xfrm>
          <a:prstGeom prst="rect">
            <a:avLst/>
          </a:prstGeom>
        </p:spPr>
      </p:pic>
      <p:pic>
        <p:nvPicPr>
          <p:cNvPr id="10" name="Imagen 9">
            <a:extLst>
              <a:ext uri="{FF2B5EF4-FFF2-40B4-BE49-F238E27FC236}">
                <a16:creationId xmlns:a16="http://schemas.microsoft.com/office/drawing/2014/main" id="{E71408BE-A3FE-099E-9551-DE82CA54E551}"/>
              </a:ext>
            </a:extLst>
          </p:cNvPr>
          <p:cNvPicPr>
            <a:picLocks noChangeAspect="1"/>
          </p:cNvPicPr>
          <p:nvPr/>
        </p:nvPicPr>
        <p:blipFill rotWithShape="1">
          <a:blip r:embed="rId7"/>
          <a:srcRect l="29906" t="20184" r="18224" b="35587"/>
          <a:stretch/>
        </p:blipFill>
        <p:spPr>
          <a:xfrm>
            <a:off x="643446" y="1481847"/>
            <a:ext cx="8224274" cy="3944732"/>
          </a:xfrm>
          <a:prstGeom prst="rect">
            <a:avLst/>
          </a:prstGeom>
        </p:spPr>
      </p:pic>
    </p:spTree>
    <p:extLst>
      <p:ext uri="{BB962C8B-B14F-4D97-AF65-F5344CB8AC3E}">
        <p14:creationId xmlns:p14="http://schemas.microsoft.com/office/powerpoint/2010/main" val="6850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643446" y="1002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268946" y="1032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6"/>
          <a:stretch>
            <a:fillRect/>
          </a:stretch>
        </p:blipFill>
        <p:spPr>
          <a:xfrm>
            <a:off x="4844909" y="412835"/>
            <a:ext cx="2196836" cy="479948"/>
          </a:xfrm>
          <a:prstGeom prst="rect">
            <a:avLst/>
          </a:prstGeom>
        </p:spPr>
      </p:pic>
      <p:pic>
        <p:nvPicPr>
          <p:cNvPr id="9" name="Imagen 8">
            <a:extLst>
              <a:ext uri="{FF2B5EF4-FFF2-40B4-BE49-F238E27FC236}">
                <a16:creationId xmlns:a16="http://schemas.microsoft.com/office/drawing/2014/main" id="{59727DB5-74FF-7F8F-9A7B-CC57428E8DAF}"/>
              </a:ext>
            </a:extLst>
          </p:cNvPr>
          <p:cNvPicPr>
            <a:picLocks noChangeAspect="1"/>
          </p:cNvPicPr>
          <p:nvPr/>
        </p:nvPicPr>
        <p:blipFill rotWithShape="1">
          <a:blip r:embed="rId7"/>
          <a:srcRect l="30187" t="33177" r="17944" b="61174"/>
          <a:stretch/>
        </p:blipFill>
        <p:spPr>
          <a:xfrm>
            <a:off x="643446" y="1499000"/>
            <a:ext cx="6620478" cy="397726"/>
          </a:xfrm>
          <a:prstGeom prst="rect">
            <a:avLst/>
          </a:prstGeom>
        </p:spPr>
      </p:pic>
      <p:pic>
        <p:nvPicPr>
          <p:cNvPr id="12" name="Imagen 11">
            <a:extLst>
              <a:ext uri="{FF2B5EF4-FFF2-40B4-BE49-F238E27FC236}">
                <a16:creationId xmlns:a16="http://schemas.microsoft.com/office/drawing/2014/main" id="{5B97DFB8-4065-C688-7E56-2EC6F46F52D9}"/>
              </a:ext>
            </a:extLst>
          </p:cNvPr>
          <p:cNvPicPr>
            <a:picLocks noChangeAspect="1"/>
          </p:cNvPicPr>
          <p:nvPr/>
        </p:nvPicPr>
        <p:blipFill rotWithShape="1">
          <a:blip r:embed="rId8"/>
          <a:srcRect l="31028" t="16396" r="16002" b="15649"/>
          <a:stretch/>
        </p:blipFill>
        <p:spPr>
          <a:xfrm>
            <a:off x="643446" y="1895432"/>
            <a:ext cx="6620479" cy="4777431"/>
          </a:xfrm>
          <a:prstGeom prst="rect">
            <a:avLst/>
          </a:prstGeom>
        </p:spPr>
      </p:pic>
    </p:spTree>
    <p:extLst>
      <p:ext uri="{BB962C8B-B14F-4D97-AF65-F5344CB8AC3E}">
        <p14:creationId xmlns:p14="http://schemas.microsoft.com/office/powerpoint/2010/main" val="125907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643446" y="1002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268946" y="1032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6"/>
          <a:stretch>
            <a:fillRect/>
          </a:stretch>
        </p:blipFill>
        <p:spPr>
          <a:xfrm>
            <a:off x="4844909" y="412835"/>
            <a:ext cx="2196836" cy="479948"/>
          </a:xfrm>
          <a:prstGeom prst="rect">
            <a:avLst/>
          </a:prstGeom>
        </p:spPr>
      </p:pic>
      <p:pic>
        <p:nvPicPr>
          <p:cNvPr id="10" name="Imagen 9">
            <a:extLst>
              <a:ext uri="{FF2B5EF4-FFF2-40B4-BE49-F238E27FC236}">
                <a16:creationId xmlns:a16="http://schemas.microsoft.com/office/drawing/2014/main" id="{C170C524-BDDD-0BD5-11B9-8F921B8CD0E7}"/>
              </a:ext>
            </a:extLst>
          </p:cNvPr>
          <p:cNvPicPr>
            <a:picLocks noChangeAspect="1"/>
          </p:cNvPicPr>
          <p:nvPr/>
        </p:nvPicPr>
        <p:blipFill rotWithShape="1">
          <a:blip r:embed="rId7"/>
          <a:srcRect l="28972" t="21929" r="16002" b="17173"/>
          <a:stretch/>
        </p:blipFill>
        <p:spPr>
          <a:xfrm>
            <a:off x="414614" y="1456906"/>
            <a:ext cx="8091459" cy="5037191"/>
          </a:xfrm>
          <a:prstGeom prst="rect">
            <a:avLst/>
          </a:prstGeom>
        </p:spPr>
      </p:pic>
    </p:spTree>
    <p:extLst>
      <p:ext uri="{BB962C8B-B14F-4D97-AF65-F5344CB8AC3E}">
        <p14:creationId xmlns:p14="http://schemas.microsoft.com/office/powerpoint/2010/main" val="35435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643446" y="1002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268946" y="1032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6"/>
          <a:stretch>
            <a:fillRect/>
          </a:stretch>
        </p:blipFill>
        <p:spPr>
          <a:xfrm>
            <a:off x="4844909" y="412835"/>
            <a:ext cx="2196836" cy="479948"/>
          </a:xfrm>
          <a:prstGeom prst="rect">
            <a:avLst/>
          </a:prstGeom>
        </p:spPr>
      </p:pic>
      <p:pic>
        <p:nvPicPr>
          <p:cNvPr id="9" name="Imagen 8">
            <a:extLst>
              <a:ext uri="{FF2B5EF4-FFF2-40B4-BE49-F238E27FC236}">
                <a16:creationId xmlns:a16="http://schemas.microsoft.com/office/drawing/2014/main" id="{C6E4E8C2-D1C8-2A51-48AE-106CEBBF4C0A}"/>
              </a:ext>
            </a:extLst>
          </p:cNvPr>
          <p:cNvPicPr>
            <a:picLocks noChangeAspect="1"/>
          </p:cNvPicPr>
          <p:nvPr/>
        </p:nvPicPr>
        <p:blipFill rotWithShape="1">
          <a:blip r:embed="rId7"/>
          <a:srcRect l="27103" t="23043" r="14766" b="29273"/>
          <a:stretch/>
        </p:blipFill>
        <p:spPr>
          <a:xfrm>
            <a:off x="307782" y="1625386"/>
            <a:ext cx="8756708" cy="4040476"/>
          </a:xfrm>
          <a:prstGeom prst="rect">
            <a:avLst/>
          </a:prstGeom>
        </p:spPr>
      </p:pic>
    </p:spTree>
    <p:extLst>
      <p:ext uri="{BB962C8B-B14F-4D97-AF65-F5344CB8AC3E}">
        <p14:creationId xmlns:p14="http://schemas.microsoft.com/office/powerpoint/2010/main" val="42900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643446" y="1002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268946" y="1032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B1C4B210-3D81-7C37-AC0A-1053C55FE948}"/>
              </a:ext>
            </a:extLst>
          </p:cNvPr>
          <p:cNvPicPr>
            <a:picLocks noChangeAspect="1"/>
          </p:cNvPicPr>
          <p:nvPr/>
        </p:nvPicPr>
        <p:blipFill>
          <a:blip r:embed="rId6"/>
          <a:stretch>
            <a:fillRect/>
          </a:stretch>
        </p:blipFill>
        <p:spPr>
          <a:xfrm>
            <a:off x="4844909" y="412835"/>
            <a:ext cx="2196836" cy="479948"/>
          </a:xfrm>
          <a:prstGeom prst="rect">
            <a:avLst/>
          </a:prstGeom>
        </p:spPr>
      </p:pic>
      <p:pic>
        <p:nvPicPr>
          <p:cNvPr id="10" name="Imagen 9">
            <a:extLst>
              <a:ext uri="{FF2B5EF4-FFF2-40B4-BE49-F238E27FC236}">
                <a16:creationId xmlns:a16="http://schemas.microsoft.com/office/drawing/2014/main" id="{8C1768A0-7029-09EF-A552-3D63A68A54D5}"/>
              </a:ext>
            </a:extLst>
          </p:cNvPr>
          <p:cNvPicPr>
            <a:picLocks noChangeAspect="1"/>
          </p:cNvPicPr>
          <p:nvPr/>
        </p:nvPicPr>
        <p:blipFill rotWithShape="1">
          <a:blip r:embed="rId7"/>
          <a:srcRect l="27196" t="9509" r="16002" b="22793"/>
          <a:stretch/>
        </p:blipFill>
        <p:spPr>
          <a:xfrm>
            <a:off x="474825" y="1429784"/>
            <a:ext cx="7924864" cy="5312847"/>
          </a:xfrm>
          <a:prstGeom prst="rect">
            <a:avLst/>
          </a:prstGeom>
        </p:spPr>
      </p:pic>
    </p:spTree>
    <p:extLst>
      <p:ext uri="{BB962C8B-B14F-4D97-AF65-F5344CB8AC3E}">
        <p14:creationId xmlns:p14="http://schemas.microsoft.com/office/powerpoint/2010/main" val="4007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5">
            <a:extLst>
              <a:ext uri="{FF2B5EF4-FFF2-40B4-BE49-F238E27FC236}">
                <a16:creationId xmlns:a16="http://schemas.microsoft.com/office/drawing/2014/main" id="{989FEFEA-334E-B1A9-998C-E2407B0AE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605" t="12199" r="39763" b="3801"/>
          <a:stretch>
            <a:fillRect/>
          </a:stretch>
        </p:blipFill>
        <p:spPr bwMode="auto">
          <a:xfrm>
            <a:off x="2186579" y="1193282"/>
            <a:ext cx="4333862" cy="559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ABE0101C-A4A9-F209-1484-0E5695DC1B04}"/>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87727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68262"/>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5">
            <a:extLst>
              <a:ext uri="{FF2B5EF4-FFF2-40B4-BE49-F238E27FC236}">
                <a16:creationId xmlns:a16="http://schemas.microsoft.com/office/drawing/2014/main" id="{5C315B36-573C-EBBA-A712-6BFCC5EE5718}"/>
              </a:ext>
            </a:extLst>
          </p:cNvPr>
          <p:cNvSpPr txBox="1">
            <a:spLocks noChangeArrowheads="1"/>
          </p:cNvSpPr>
          <p:nvPr/>
        </p:nvSpPr>
        <p:spPr bwMode="auto">
          <a:xfrm>
            <a:off x="646176" y="1730375"/>
            <a:ext cx="2233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MX" altLang="es-CO" sz="4400" b="1" dirty="0">
                <a:solidFill>
                  <a:schemeClr val="bg1"/>
                </a:solidFill>
              </a:rPr>
              <a:t>Agenda</a:t>
            </a:r>
            <a:endParaRPr lang="es-ES" altLang="es-CO" sz="4400" b="1" dirty="0">
              <a:solidFill>
                <a:schemeClr val="bg1"/>
              </a:solidFill>
            </a:endParaRPr>
          </a:p>
        </p:txBody>
      </p:sp>
      <p:sp>
        <p:nvSpPr>
          <p:cNvPr id="6" name="Text Box 9">
            <a:extLst>
              <a:ext uri="{FF2B5EF4-FFF2-40B4-BE49-F238E27FC236}">
                <a16:creationId xmlns:a16="http://schemas.microsoft.com/office/drawing/2014/main" id="{EDD5D551-3D9B-D798-325C-B664C31CB679}"/>
              </a:ext>
            </a:extLst>
          </p:cNvPr>
          <p:cNvSpPr txBox="1">
            <a:spLocks noChangeArrowheads="1"/>
          </p:cNvSpPr>
          <p:nvPr/>
        </p:nvSpPr>
        <p:spPr bwMode="auto">
          <a:xfrm>
            <a:off x="2106613" y="3284538"/>
            <a:ext cx="703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2400" b="1" dirty="0">
                <a:solidFill>
                  <a:schemeClr val="bg1"/>
                </a:solidFill>
              </a:rPr>
              <a:t>La auditoría interna</a:t>
            </a:r>
          </a:p>
        </p:txBody>
      </p:sp>
      <p:sp>
        <p:nvSpPr>
          <p:cNvPr id="8" name="Rectangle 10">
            <a:extLst>
              <a:ext uri="{FF2B5EF4-FFF2-40B4-BE49-F238E27FC236}">
                <a16:creationId xmlns:a16="http://schemas.microsoft.com/office/drawing/2014/main" id="{71A983E2-0894-7DB5-4FDC-A25C3518920C}"/>
              </a:ext>
            </a:extLst>
          </p:cNvPr>
          <p:cNvSpPr>
            <a:spLocks noChangeArrowheads="1"/>
          </p:cNvSpPr>
          <p:nvPr/>
        </p:nvSpPr>
        <p:spPr bwMode="auto">
          <a:xfrm>
            <a:off x="1439926" y="3360738"/>
            <a:ext cx="381000" cy="304800"/>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9" name="Text Box 22">
            <a:extLst>
              <a:ext uri="{FF2B5EF4-FFF2-40B4-BE49-F238E27FC236}">
                <a16:creationId xmlns:a16="http://schemas.microsoft.com/office/drawing/2014/main" id="{6CDFDC97-C44F-28AD-E5C4-CF6FDE47DCF6}"/>
              </a:ext>
            </a:extLst>
          </p:cNvPr>
          <p:cNvSpPr txBox="1">
            <a:spLocks noChangeArrowheads="1"/>
          </p:cNvSpPr>
          <p:nvPr/>
        </p:nvSpPr>
        <p:spPr bwMode="auto">
          <a:xfrm>
            <a:off x="2106613" y="3932936"/>
            <a:ext cx="703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2400" b="1" dirty="0">
                <a:solidFill>
                  <a:schemeClr val="bg1"/>
                </a:solidFill>
              </a:rPr>
              <a:t>Técnicas de Auditoría</a:t>
            </a:r>
          </a:p>
        </p:txBody>
      </p:sp>
      <p:sp>
        <p:nvSpPr>
          <p:cNvPr id="10" name="Rectangle 23">
            <a:extLst>
              <a:ext uri="{FF2B5EF4-FFF2-40B4-BE49-F238E27FC236}">
                <a16:creationId xmlns:a16="http://schemas.microsoft.com/office/drawing/2014/main" id="{33D2E62C-1C17-3C27-32FF-E83D5435A6B0}"/>
              </a:ext>
            </a:extLst>
          </p:cNvPr>
          <p:cNvSpPr>
            <a:spLocks noChangeArrowheads="1"/>
          </p:cNvSpPr>
          <p:nvPr/>
        </p:nvSpPr>
        <p:spPr bwMode="auto">
          <a:xfrm>
            <a:off x="1403350" y="4013899"/>
            <a:ext cx="381000" cy="304800"/>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11" name="Text Box 22">
            <a:extLst>
              <a:ext uri="{FF2B5EF4-FFF2-40B4-BE49-F238E27FC236}">
                <a16:creationId xmlns:a16="http://schemas.microsoft.com/office/drawing/2014/main" id="{1C75763B-7D1F-329B-4FD7-17713F4C2D79}"/>
              </a:ext>
            </a:extLst>
          </p:cNvPr>
          <p:cNvSpPr txBox="1">
            <a:spLocks noChangeArrowheads="1"/>
          </p:cNvSpPr>
          <p:nvPr/>
        </p:nvSpPr>
        <p:spPr bwMode="auto">
          <a:xfrm>
            <a:off x="2112709" y="4605946"/>
            <a:ext cx="703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2400" b="1" dirty="0">
                <a:solidFill>
                  <a:schemeClr val="bg1"/>
                </a:solidFill>
              </a:rPr>
              <a:t>Recomendaciones para su aplicación</a:t>
            </a:r>
          </a:p>
        </p:txBody>
      </p:sp>
      <p:sp>
        <p:nvSpPr>
          <p:cNvPr id="12" name="Rectangle 23">
            <a:extLst>
              <a:ext uri="{FF2B5EF4-FFF2-40B4-BE49-F238E27FC236}">
                <a16:creationId xmlns:a16="http://schemas.microsoft.com/office/drawing/2014/main" id="{5111C2F1-3902-63FE-F56D-29D812AC63E3}"/>
              </a:ext>
            </a:extLst>
          </p:cNvPr>
          <p:cNvSpPr>
            <a:spLocks noChangeArrowheads="1"/>
          </p:cNvSpPr>
          <p:nvPr/>
        </p:nvSpPr>
        <p:spPr bwMode="auto">
          <a:xfrm>
            <a:off x="1409446" y="4686909"/>
            <a:ext cx="381000" cy="304800"/>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13" name="Text Box 22">
            <a:extLst>
              <a:ext uri="{FF2B5EF4-FFF2-40B4-BE49-F238E27FC236}">
                <a16:creationId xmlns:a16="http://schemas.microsoft.com/office/drawing/2014/main" id="{8014CCE3-76F3-F161-BBF8-6AAF6C551FD5}"/>
              </a:ext>
            </a:extLst>
          </p:cNvPr>
          <p:cNvSpPr txBox="1">
            <a:spLocks noChangeArrowheads="1"/>
          </p:cNvSpPr>
          <p:nvPr/>
        </p:nvSpPr>
        <p:spPr bwMode="auto">
          <a:xfrm>
            <a:off x="2143189" y="5350854"/>
            <a:ext cx="703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2400" b="1" dirty="0">
                <a:solidFill>
                  <a:schemeClr val="bg1"/>
                </a:solidFill>
              </a:rPr>
              <a:t>Sesión de preguntas</a:t>
            </a:r>
          </a:p>
        </p:txBody>
      </p:sp>
      <p:sp>
        <p:nvSpPr>
          <p:cNvPr id="14" name="Rectangle 23">
            <a:extLst>
              <a:ext uri="{FF2B5EF4-FFF2-40B4-BE49-F238E27FC236}">
                <a16:creationId xmlns:a16="http://schemas.microsoft.com/office/drawing/2014/main" id="{FFE4D59F-4EE5-7EED-6EB6-61E5ECBBAD34}"/>
              </a:ext>
            </a:extLst>
          </p:cNvPr>
          <p:cNvSpPr>
            <a:spLocks noChangeArrowheads="1"/>
          </p:cNvSpPr>
          <p:nvPr/>
        </p:nvSpPr>
        <p:spPr bwMode="auto">
          <a:xfrm>
            <a:off x="1439926" y="5431817"/>
            <a:ext cx="381000" cy="304800"/>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15" name="Imagen 14">
            <a:extLst>
              <a:ext uri="{FF2B5EF4-FFF2-40B4-BE49-F238E27FC236}">
                <a16:creationId xmlns:a16="http://schemas.microsoft.com/office/drawing/2014/main" id="{E7076AF8-249C-508D-0FE7-D8846CC7F72E}"/>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2821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P spid="9" grpId="0"/>
      <p:bldP spid="10" grpId="0" animBg="1"/>
      <p:bldP spid="11" grpId="0"/>
      <p:bldP spid="12" grpId="0" animBg="1"/>
      <p:bldP spid="13"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graphicFrame>
        <p:nvGraphicFramePr>
          <p:cNvPr id="8" name="5 Diagrama">
            <a:extLst>
              <a:ext uri="{FF2B5EF4-FFF2-40B4-BE49-F238E27FC236}">
                <a16:creationId xmlns:a16="http://schemas.microsoft.com/office/drawing/2014/main" id="{B535743C-F5B3-0F14-A521-D08740462398}"/>
              </a:ext>
            </a:extLst>
          </p:cNvPr>
          <p:cNvGraphicFramePr/>
          <p:nvPr/>
        </p:nvGraphicFramePr>
        <p:xfrm>
          <a:off x="251520" y="2182985"/>
          <a:ext cx="8640960" cy="41983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6 CuadroTexto">
            <a:extLst>
              <a:ext uri="{FF2B5EF4-FFF2-40B4-BE49-F238E27FC236}">
                <a16:creationId xmlns:a16="http://schemas.microsoft.com/office/drawing/2014/main" id="{E1CC2680-95CA-6B0B-DE6A-58AD303B7D17}"/>
              </a:ext>
            </a:extLst>
          </p:cNvPr>
          <p:cNvSpPr txBox="1"/>
          <p:nvPr/>
        </p:nvSpPr>
        <p:spPr>
          <a:xfrm>
            <a:off x="696913" y="1978025"/>
            <a:ext cx="7627937" cy="782638"/>
          </a:xfrm>
          <a:prstGeom prst="roundRect">
            <a:avLst/>
          </a:prstGeom>
          <a:solidFill>
            <a:schemeClr val="accent1">
              <a:lumMod val="90000"/>
            </a:schemeClr>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s-CO" sz="2000" b="1" dirty="0">
                <a:solidFill>
                  <a:schemeClr val="tx1"/>
                </a:solidFill>
                <a:latin typeface="+mj-lt"/>
              </a:rPr>
              <a:t>FASES DEL PROCESO DE AUDITORÍA BASADA EN RIESGOS</a:t>
            </a:r>
          </a:p>
        </p:txBody>
      </p:sp>
      <p:pic>
        <p:nvPicPr>
          <p:cNvPr id="10" name="Imagen 9">
            <a:extLst>
              <a:ext uri="{FF2B5EF4-FFF2-40B4-BE49-F238E27FC236}">
                <a16:creationId xmlns:a16="http://schemas.microsoft.com/office/drawing/2014/main" id="{8177A657-1018-E379-9D2B-3F3DD7614A93}"/>
              </a:ext>
            </a:extLst>
          </p:cNvPr>
          <p:cNvPicPr>
            <a:picLocks noChangeAspect="1"/>
          </p:cNvPicPr>
          <p:nvPr/>
        </p:nvPicPr>
        <p:blipFill>
          <a:blip r:embed="rId11"/>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4534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12 Rectángulo">
            <a:extLst>
              <a:ext uri="{FF2B5EF4-FFF2-40B4-BE49-F238E27FC236}">
                <a16:creationId xmlns:a16="http://schemas.microsoft.com/office/drawing/2014/main" id="{D793D154-A745-B576-FF21-B4C13C66682E}"/>
              </a:ext>
            </a:extLst>
          </p:cNvPr>
          <p:cNvSpPr/>
          <p:nvPr/>
        </p:nvSpPr>
        <p:spPr bwMode="auto">
          <a:xfrm>
            <a:off x="500063" y="1740345"/>
            <a:ext cx="8142287" cy="64928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76200" tIns="76200" rIns="76200" bIns="76200" spcCol="1270" anchor="ctr"/>
          <a:lstStyle/>
          <a:p>
            <a:pPr algn="just">
              <a:lnSpc>
                <a:spcPct val="80000"/>
              </a:lnSpc>
              <a:spcBef>
                <a:spcPct val="20000"/>
              </a:spcBef>
              <a:defRPr/>
            </a:pPr>
            <a:r>
              <a:rPr lang="es-CO" sz="2000" b="1" kern="0" dirty="0">
                <a:solidFill>
                  <a:schemeClr val="bg1"/>
                </a:solidFill>
                <a:latin typeface="Arial" panose="020B0604020202020204" pitchFamily="34" charset="0"/>
                <a:cs typeface="Arial" panose="020B0604020202020204" pitchFamily="34" charset="0"/>
              </a:rPr>
              <a:t>Se encuentran </a:t>
            </a:r>
            <a:r>
              <a:rPr lang="es-CO" sz="2000" b="1" u="sng" kern="0" dirty="0">
                <a:solidFill>
                  <a:schemeClr val="bg1"/>
                </a:solidFill>
                <a:latin typeface="Arial" panose="020B0604020202020204" pitchFamily="34" charset="0"/>
                <a:cs typeface="Arial" panose="020B0604020202020204" pitchFamily="34" charset="0"/>
              </a:rPr>
              <a:t>Resultados</a:t>
            </a:r>
            <a:r>
              <a:rPr lang="es-CO" sz="2000" b="1" kern="0" dirty="0">
                <a:solidFill>
                  <a:schemeClr val="bg1"/>
                </a:solidFill>
                <a:latin typeface="Arial" panose="020B0604020202020204" pitchFamily="34" charset="0"/>
                <a:cs typeface="Arial" panose="020B0604020202020204" pitchFamily="34" charset="0"/>
              </a:rPr>
              <a:t> o Hallazgos, que pueden ser:</a:t>
            </a:r>
          </a:p>
        </p:txBody>
      </p:sp>
      <p:graphicFrame>
        <p:nvGraphicFramePr>
          <p:cNvPr id="9" name="2 Diagrama">
            <a:extLst>
              <a:ext uri="{FF2B5EF4-FFF2-40B4-BE49-F238E27FC236}">
                <a16:creationId xmlns:a16="http://schemas.microsoft.com/office/drawing/2014/main" id="{D45E9392-A5DC-FC68-F6AD-23B84F1FCBE3}"/>
              </a:ext>
            </a:extLst>
          </p:cNvPr>
          <p:cNvGraphicFramePr/>
          <p:nvPr>
            <p:extLst>
              <p:ext uri="{D42A27DB-BD31-4B8C-83A1-F6EECF244321}">
                <p14:modId xmlns:p14="http://schemas.microsoft.com/office/powerpoint/2010/main" val="1307319618"/>
              </p:ext>
            </p:extLst>
          </p:nvPr>
        </p:nvGraphicFramePr>
        <p:xfrm>
          <a:off x="539552" y="2604912"/>
          <a:ext cx="8102798" cy="36727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Imagen 4">
            <a:extLst>
              <a:ext uri="{FF2B5EF4-FFF2-40B4-BE49-F238E27FC236}">
                <a16:creationId xmlns:a16="http://schemas.microsoft.com/office/drawing/2014/main" id="{4097FC73-F911-D84D-DC74-E7CD2C1218C4}"/>
              </a:ext>
            </a:extLst>
          </p:cNvPr>
          <p:cNvPicPr>
            <a:picLocks noChangeAspect="1"/>
          </p:cNvPicPr>
          <p:nvPr/>
        </p:nvPicPr>
        <p:blipFill>
          <a:blip r:embed="rId11"/>
          <a:stretch>
            <a:fillRect/>
          </a:stretch>
        </p:blipFill>
        <p:spPr>
          <a:xfrm>
            <a:off x="4844909" y="421381"/>
            <a:ext cx="2196836" cy="479948"/>
          </a:xfrm>
          <a:prstGeom prst="rect">
            <a:avLst/>
          </a:prstGeom>
        </p:spPr>
      </p:pic>
    </p:spTree>
    <p:extLst>
      <p:ext uri="{BB962C8B-B14F-4D97-AF65-F5344CB8AC3E}">
        <p14:creationId xmlns:p14="http://schemas.microsoft.com/office/powerpoint/2010/main" val="412101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graphicEl>
                                              <a:dgm id="{0BA307F2-B7FC-42E0-96F0-D4ABBC90BA2C}"/>
                                            </p:graphicEl>
                                          </p:spTgt>
                                        </p:tgtEl>
                                        <p:attrNameLst>
                                          <p:attrName>style.visibility</p:attrName>
                                        </p:attrNameLst>
                                      </p:cBhvr>
                                      <p:to>
                                        <p:strVal val="visible"/>
                                      </p:to>
                                    </p:set>
                                    <p:anim calcmode="lin" valueType="num">
                                      <p:cBhvr>
                                        <p:cTn id="19" dur="1000" fill="hold"/>
                                        <p:tgtEl>
                                          <p:spTgt spid="9">
                                            <p:graphicEl>
                                              <a:dgm id="{0BA307F2-B7FC-42E0-96F0-D4ABBC90BA2C}"/>
                                            </p:graphicEl>
                                          </p:spTgt>
                                        </p:tgtEl>
                                        <p:attrNameLst>
                                          <p:attrName>ppt_w</p:attrName>
                                        </p:attrNameLst>
                                      </p:cBhvr>
                                      <p:tavLst>
                                        <p:tav tm="0">
                                          <p:val>
                                            <p:fltVal val="0"/>
                                          </p:val>
                                        </p:tav>
                                        <p:tav tm="100000">
                                          <p:val>
                                            <p:strVal val="#ppt_w"/>
                                          </p:val>
                                        </p:tav>
                                      </p:tavLst>
                                    </p:anim>
                                    <p:anim calcmode="lin" valueType="num">
                                      <p:cBhvr>
                                        <p:cTn id="20" dur="1000" fill="hold"/>
                                        <p:tgtEl>
                                          <p:spTgt spid="9">
                                            <p:graphicEl>
                                              <a:dgm id="{0BA307F2-B7FC-42E0-96F0-D4ABBC90BA2C}"/>
                                            </p:graphicEl>
                                          </p:spTgt>
                                        </p:tgtEl>
                                        <p:attrNameLst>
                                          <p:attrName>ppt_h</p:attrName>
                                        </p:attrNameLst>
                                      </p:cBhvr>
                                      <p:tavLst>
                                        <p:tav tm="0">
                                          <p:val>
                                            <p:fltVal val="0"/>
                                          </p:val>
                                        </p:tav>
                                        <p:tav tm="100000">
                                          <p:val>
                                            <p:strVal val="#ppt_h"/>
                                          </p:val>
                                        </p:tav>
                                      </p:tavLst>
                                    </p:anim>
                                    <p:anim calcmode="lin" valueType="num">
                                      <p:cBhvr>
                                        <p:cTn id="21" dur="1000" fill="hold"/>
                                        <p:tgtEl>
                                          <p:spTgt spid="9">
                                            <p:graphicEl>
                                              <a:dgm id="{0BA307F2-B7FC-42E0-96F0-D4ABBC90BA2C}"/>
                                            </p:graphicEl>
                                          </p:spTgt>
                                        </p:tgtEl>
                                        <p:attrNameLst>
                                          <p:attrName>style.rotation</p:attrName>
                                        </p:attrNameLst>
                                      </p:cBhvr>
                                      <p:tavLst>
                                        <p:tav tm="0">
                                          <p:val>
                                            <p:fltVal val="90"/>
                                          </p:val>
                                        </p:tav>
                                        <p:tav tm="100000">
                                          <p:val>
                                            <p:fltVal val="0"/>
                                          </p:val>
                                        </p:tav>
                                      </p:tavLst>
                                    </p:anim>
                                    <p:animEffect transition="in" filter="fade">
                                      <p:cBhvr>
                                        <p:cTn id="22" dur="1000"/>
                                        <p:tgtEl>
                                          <p:spTgt spid="9">
                                            <p:graphicEl>
                                              <a:dgm id="{0BA307F2-B7FC-42E0-96F0-D4ABBC90BA2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graphicEl>
                                              <a:dgm id="{BB68E2F0-6ACC-430A-9EA0-DABF6BC6041F}"/>
                                            </p:graphicEl>
                                          </p:spTgt>
                                        </p:tgtEl>
                                        <p:attrNameLst>
                                          <p:attrName>style.visibility</p:attrName>
                                        </p:attrNameLst>
                                      </p:cBhvr>
                                      <p:to>
                                        <p:strVal val="visible"/>
                                      </p:to>
                                    </p:set>
                                    <p:anim calcmode="lin" valueType="num">
                                      <p:cBhvr>
                                        <p:cTn id="27" dur="1000" fill="hold"/>
                                        <p:tgtEl>
                                          <p:spTgt spid="9">
                                            <p:graphicEl>
                                              <a:dgm id="{BB68E2F0-6ACC-430A-9EA0-DABF6BC6041F}"/>
                                            </p:graphicEl>
                                          </p:spTgt>
                                        </p:tgtEl>
                                        <p:attrNameLst>
                                          <p:attrName>ppt_w</p:attrName>
                                        </p:attrNameLst>
                                      </p:cBhvr>
                                      <p:tavLst>
                                        <p:tav tm="0">
                                          <p:val>
                                            <p:fltVal val="0"/>
                                          </p:val>
                                        </p:tav>
                                        <p:tav tm="100000">
                                          <p:val>
                                            <p:strVal val="#ppt_w"/>
                                          </p:val>
                                        </p:tav>
                                      </p:tavLst>
                                    </p:anim>
                                    <p:anim calcmode="lin" valueType="num">
                                      <p:cBhvr>
                                        <p:cTn id="28" dur="1000" fill="hold"/>
                                        <p:tgtEl>
                                          <p:spTgt spid="9">
                                            <p:graphicEl>
                                              <a:dgm id="{BB68E2F0-6ACC-430A-9EA0-DABF6BC6041F}"/>
                                            </p:graphicEl>
                                          </p:spTgt>
                                        </p:tgtEl>
                                        <p:attrNameLst>
                                          <p:attrName>ppt_h</p:attrName>
                                        </p:attrNameLst>
                                      </p:cBhvr>
                                      <p:tavLst>
                                        <p:tav tm="0">
                                          <p:val>
                                            <p:fltVal val="0"/>
                                          </p:val>
                                        </p:tav>
                                        <p:tav tm="100000">
                                          <p:val>
                                            <p:strVal val="#ppt_h"/>
                                          </p:val>
                                        </p:tav>
                                      </p:tavLst>
                                    </p:anim>
                                    <p:anim calcmode="lin" valueType="num">
                                      <p:cBhvr>
                                        <p:cTn id="29" dur="1000" fill="hold"/>
                                        <p:tgtEl>
                                          <p:spTgt spid="9">
                                            <p:graphicEl>
                                              <a:dgm id="{BB68E2F0-6ACC-430A-9EA0-DABF6BC6041F}"/>
                                            </p:graphicEl>
                                          </p:spTgt>
                                        </p:tgtEl>
                                        <p:attrNameLst>
                                          <p:attrName>style.rotation</p:attrName>
                                        </p:attrNameLst>
                                      </p:cBhvr>
                                      <p:tavLst>
                                        <p:tav tm="0">
                                          <p:val>
                                            <p:fltVal val="90"/>
                                          </p:val>
                                        </p:tav>
                                        <p:tav tm="100000">
                                          <p:val>
                                            <p:fltVal val="0"/>
                                          </p:val>
                                        </p:tav>
                                      </p:tavLst>
                                    </p:anim>
                                    <p:animEffect transition="in" filter="fade">
                                      <p:cBhvr>
                                        <p:cTn id="30" dur="1000"/>
                                        <p:tgtEl>
                                          <p:spTgt spid="9">
                                            <p:graphicEl>
                                              <a:dgm id="{BB68E2F0-6ACC-430A-9EA0-DABF6BC6041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graphicEl>
                                              <a:dgm id="{C299EB52-1B5B-4498-A823-AAB84D70CF59}"/>
                                            </p:graphicEl>
                                          </p:spTgt>
                                        </p:tgtEl>
                                        <p:attrNameLst>
                                          <p:attrName>style.visibility</p:attrName>
                                        </p:attrNameLst>
                                      </p:cBhvr>
                                      <p:to>
                                        <p:strVal val="visible"/>
                                      </p:to>
                                    </p:set>
                                    <p:anim calcmode="lin" valueType="num">
                                      <p:cBhvr>
                                        <p:cTn id="35" dur="1000" fill="hold"/>
                                        <p:tgtEl>
                                          <p:spTgt spid="9">
                                            <p:graphicEl>
                                              <a:dgm id="{C299EB52-1B5B-4498-A823-AAB84D70CF59}"/>
                                            </p:graphicEl>
                                          </p:spTgt>
                                        </p:tgtEl>
                                        <p:attrNameLst>
                                          <p:attrName>ppt_w</p:attrName>
                                        </p:attrNameLst>
                                      </p:cBhvr>
                                      <p:tavLst>
                                        <p:tav tm="0">
                                          <p:val>
                                            <p:fltVal val="0"/>
                                          </p:val>
                                        </p:tav>
                                        <p:tav tm="100000">
                                          <p:val>
                                            <p:strVal val="#ppt_w"/>
                                          </p:val>
                                        </p:tav>
                                      </p:tavLst>
                                    </p:anim>
                                    <p:anim calcmode="lin" valueType="num">
                                      <p:cBhvr>
                                        <p:cTn id="36" dur="1000" fill="hold"/>
                                        <p:tgtEl>
                                          <p:spTgt spid="9">
                                            <p:graphicEl>
                                              <a:dgm id="{C299EB52-1B5B-4498-A823-AAB84D70CF59}"/>
                                            </p:graphicEl>
                                          </p:spTgt>
                                        </p:tgtEl>
                                        <p:attrNameLst>
                                          <p:attrName>ppt_h</p:attrName>
                                        </p:attrNameLst>
                                      </p:cBhvr>
                                      <p:tavLst>
                                        <p:tav tm="0">
                                          <p:val>
                                            <p:fltVal val="0"/>
                                          </p:val>
                                        </p:tav>
                                        <p:tav tm="100000">
                                          <p:val>
                                            <p:strVal val="#ppt_h"/>
                                          </p:val>
                                        </p:tav>
                                      </p:tavLst>
                                    </p:anim>
                                    <p:anim calcmode="lin" valueType="num">
                                      <p:cBhvr>
                                        <p:cTn id="37" dur="1000" fill="hold"/>
                                        <p:tgtEl>
                                          <p:spTgt spid="9">
                                            <p:graphicEl>
                                              <a:dgm id="{C299EB52-1B5B-4498-A823-AAB84D70CF59}"/>
                                            </p:graphicEl>
                                          </p:spTgt>
                                        </p:tgtEl>
                                        <p:attrNameLst>
                                          <p:attrName>style.rotation</p:attrName>
                                        </p:attrNameLst>
                                      </p:cBhvr>
                                      <p:tavLst>
                                        <p:tav tm="0">
                                          <p:val>
                                            <p:fltVal val="90"/>
                                          </p:val>
                                        </p:tav>
                                        <p:tav tm="100000">
                                          <p:val>
                                            <p:fltVal val="0"/>
                                          </p:val>
                                        </p:tav>
                                      </p:tavLst>
                                    </p:anim>
                                    <p:animEffect transition="in" filter="fade">
                                      <p:cBhvr>
                                        <p:cTn id="38" dur="1000"/>
                                        <p:tgtEl>
                                          <p:spTgt spid="9">
                                            <p:graphicEl>
                                              <a:dgm id="{C299EB52-1B5B-4498-A823-AAB84D70CF59}"/>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9">
                                            <p:graphicEl>
                                              <a:dgm id="{43C87F5F-C40B-4AFC-A437-6794F7C273BC}"/>
                                            </p:graphicEl>
                                          </p:spTgt>
                                        </p:tgtEl>
                                        <p:attrNameLst>
                                          <p:attrName>style.visibility</p:attrName>
                                        </p:attrNameLst>
                                      </p:cBhvr>
                                      <p:to>
                                        <p:strVal val="visible"/>
                                      </p:to>
                                    </p:set>
                                    <p:anim calcmode="lin" valueType="num">
                                      <p:cBhvr>
                                        <p:cTn id="41" dur="1000" fill="hold"/>
                                        <p:tgtEl>
                                          <p:spTgt spid="9">
                                            <p:graphicEl>
                                              <a:dgm id="{43C87F5F-C40B-4AFC-A437-6794F7C273BC}"/>
                                            </p:graphicEl>
                                          </p:spTgt>
                                        </p:tgtEl>
                                        <p:attrNameLst>
                                          <p:attrName>ppt_w</p:attrName>
                                        </p:attrNameLst>
                                      </p:cBhvr>
                                      <p:tavLst>
                                        <p:tav tm="0">
                                          <p:val>
                                            <p:fltVal val="0"/>
                                          </p:val>
                                        </p:tav>
                                        <p:tav tm="100000">
                                          <p:val>
                                            <p:strVal val="#ppt_w"/>
                                          </p:val>
                                        </p:tav>
                                      </p:tavLst>
                                    </p:anim>
                                    <p:anim calcmode="lin" valueType="num">
                                      <p:cBhvr>
                                        <p:cTn id="42" dur="1000" fill="hold"/>
                                        <p:tgtEl>
                                          <p:spTgt spid="9">
                                            <p:graphicEl>
                                              <a:dgm id="{43C87F5F-C40B-4AFC-A437-6794F7C273BC}"/>
                                            </p:graphicEl>
                                          </p:spTgt>
                                        </p:tgtEl>
                                        <p:attrNameLst>
                                          <p:attrName>ppt_h</p:attrName>
                                        </p:attrNameLst>
                                      </p:cBhvr>
                                      <p:tavLst>
                                        <p:tav tm="0">
                                          <p:val>
                                            <p:fltVal val="0"/>
                                          </p:val>
                                        </p:tav>
                                        <p:tav tm="100000">
                                          <p:val>
                                            <p:strVal val="#ppt_h"/>
                                          </p:val>
                                        </p:tav>
                                      </p:tavLst>
                                    </p:anim>
                                    <p:anim calcmode="lin" valueType="num">
                                      <p:cBhvr>
                                        <p:cTn id="43" dur="1000" fill="hold"/>
                                        <p:tgtEl>
                                          <p:spTgt spid="9">
                                            <p:graphicEl>
                                              <a:dgm id="{43C87F5F-C40B-4AFC-A437-6794F7C273BC}"/>
                                            </p:graphicEl>
                                          </p:spTgt>
                                        </p:tgtEl>
                                        <p:attrNameLst>
                                          <p:attrName>style.rotation</p:attrName>
                                        </p:attrNameLst>
                                      </p:cBhvr>
                                      <p:tavLst>
                                        <p:tav tm="0">
                                          <p:val>
                                            <p:fltVal val="90"/>
                                          </p:val>
                                        </p:tav>
                                        <p:tav tm="100000">
                                          <p:val>
                                            <p:fltVal val="0"/>
                                          </p:val>
                                        </p:tav>
                                      </p:tavLst>
                                    </p:anim>
                                    <p:animEffect transition="in" filter="fade">
                                      <p:cBhvr>
                                        <p:cTn id="44" dur="1000"/>
                                        <p:tgtEl>
                                          <p:spTgt spid="9">
                                            <p:graphicEl>
                                              <a:dgm id="{43C87F5F-C40B-4AFC-A437-6794F7C273B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9">
                                            <p:graphicEl>
                                              <a:dgm id="{6A60D0EA-6B65-4A97-9C94-BFA2C5E7ECFE}"/>
                                            </p:graphicEl>
                                          </p:spTgt>
                                        </p:tgtEl>
                                        <p:attrNameLst>
                                          <p:attrName>style.visibility</p:attrName>
                                        </p:attrNameLst>
                                      </p:cBhvr>
                                      <p:to>
                                        <p:strVal val="visible"/>
                                      </p:to>
                                    </p:set>
                                    <p:anim calcmode="lin" valueType="num">
                                      <p:cBhvr>
                                        <p:cTn id="49" dur="1000" fill="hold"/>
                                        <p:tgtEl>
                                          <p:spTgt spid="9">
                                            <p:graphicEl>
                                              <a:dgm id="{6A60D0EA-6B65-4A97-9C94-BFA2C5E7ECFE}"/>
                                            </p:graphicEl>
                                          </p:spTgt>
                                        </p:tgtEl>
                                        <p:attrNameLst>
                                          <p:attrName>ppt_w</p:attrName>
                                        </p:attrNameLst>
                                      </p:cBhvr>
                                      <p:tavLst>
                                        <p:tav tm="0">
                                          <p:val>
                                            <p:fltVal val="0"/>
                                          </p:val>
                                        </p:tav>
                                        <p:tav tm="100000">
                                          <p:val>
                                            <p:strVal val="#ppt_w"/>
                                          </p:val>
                                        </p:tav>
                                      </p:tavLst>
                                    </p:anim>
                                    <p:anim calcmode="lin" valueType="num">
                                      <p:cBhvr>
                                        <p:cTn id="50" dur="1000" fill="hold"/>
                                        <p:tgtEl>
                                          <p:spTgt spid="9">
                                            <p:graphicEl>
                                              <a:dgm id="{6A60D0EA-6B65-4A97-9C94-BFA2C5E7ECFE}"/>
                                            </p:graphicEl>
                                          </p:spTgt>
                                        </p:tgtEl>
                                        <p:attrNameLst>
                                          <p:attrName>ppt_h</p:attrName>
                                        </p:attrNameLst>
                                      </p:cBhvr>
                                      <p:tavLst>
                                        <p:tav tm="0">
                                          <p:val>
                                            <p:fltVal val="0"/>
                                          </p:val>
                                        </p:tav>
                                        <p:tav tm="100000">
                                          <p:val>
                                            <p:strVal val="#ppt_h"/>
                                          </p:val>
                                        </p:tav>
                                      </p:tavLst>
                                    </p:anim>
                                    <p:anim calcmode="lin" valueType="num">
                                      <p:cBhvr>
                                        <p:cTn id="51" dur="1000" fill="hold"/>
                                        <p:tgtEl>
                                          <p:spTgt spid="9">
                                            <p:graphicEl>
                                              <a:dgm id="{6A60D0EA-6B65-4A97-9C94-BFA2C5E7ECFE}"/>
                                            </p:graphicEl>
                                          </p:spTgt>
                                        </p:tgtEl>
                                        <p:attrNameLst>
                                          <p:attrName>style.rotation</p:attrName>
                                        </p:attrNameLst>
                                      </p:cBhvr>
                                      <p:tavLst>
                                        <p:tav tm="0">
                                          <p:val>
                                            <p:fltVal val="90"/>
                                          </p:val>
                                        </p:tav>
                                        <p:tav tm="100000">
                                          <p:val>
                                            <p:fltVal val="0"/>
                                          </p:val>
                                        </p:tav>
                                      </p:tavLst>
                                    </p:anim>
                                    <p:animEffect transition="in" filter="fade">
                                      <p:cBhvr>
                                        <p:cTn id="52" dur="1000"/>
                                        <p:tgtEl>
                                          <p:spTgt spid="9">
                                            <p:graphicEl>
                                              <a:dgm id="{6A60D0EA-6B65-4A97-9C94-BFA2C5E7EC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9">
                                            <p:graphicEl>
                                              <a:dgm id="{33FBAD6D-DC54-4BF4-B650-50DF8B06CFF2}"/>
                                            </p:graphicEl>
                                          </p:spTgt>
                                        </p:tgtEl>
                                        <p:attrNameLst>
                                          <p:attrName>style.visibility</p:attrName>
                                        </p:attrNameLst>
                                      </p:cBhvr>
                                      <p:to>
                                        <p:strVal val="visible"/>
                                      </p:to>
                                    </p:set>
                                    <p:anim calcmode="lin" valueType="num">
                                      <p:cBhvr>
                                        <p:cTn id="57" dur="1000" fill="hold"/>
                                        <p:tgtEl>
                                          <p:spTgt spid="9">
                                            <p:graphicEl>
                                              <a:dgm id="{33FBAD6D-DC54-4BF4-B650-50DF8B06CFF2}"/>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33FBAD6D-DC54-4BF4-B650-50DF8B06CFF2}"/>
                                            </p:graphicEl>
                                          </p:spTgt>
                                        </p:tgtEl>
                                        <p:attrNameLst>
                                          <p:attrName>ppt_h</p:attrName>
                                        </p:attrNameLst>
                                      </p:cBhvr>
                                      <p:tavLst>
                                        <p:tav tm="0">
                                          <p:val>
                                            <p:fltVal val="0"/>
                                          </p:val>
                                        </p:tav>
                                        <p:tav tm="100000">
                                          <p:val>
                                            <p:strVal val="#ppt_h"/>
                                          </p:val>
                                        </p:tav>
                                      </p:tavLst>
                                    </p:anim>
                                    <p:anim calcmode="lin" valueType="num">
                                      <p:cBhvr>
                                        <p:cTn id="59" dur="1000" fill="hold"/>
                                        <p:tgtEl>
                                          <p:spTgt spid="9">
                                            <p:graphicEl>
                                              <a:dgm id="{33FBAD6D-DC54-4BF4-B650-50DF8B06CFF2}"/>
                                            </p:graphicEl>
                                          </p:spTgt>
                                        </p:tgtEl>
                                        <p:attrNameLst>
                                          <p:attrName>style.rotation</p:attrName>
                                        </p:attrNameLst>
                                      </p:cBhvr>
                                      <p:tavLst>
                                        <p:tav tm="0">
                                          <p:val>
                                            <p:fltVal val="90"/>
                                          </p:val>
                                        </p:tav>
                                        <p:tav tm="100000">
                                          <p:val>
                                            <p:fltVal val="0"/>
                                          </p:val>
                                        </p:tav>
                                      </p:tavLst>
                                    </p:anim>
                                    <p:animEffect transition="in" filter="fade">
                                      <p:cBhvr>
                                        <p:cTn id="60" dur="1000"/>
                                        <p:tgtEl>
                                          <p:spTgt spid="9">
                                            <p:graphicEl>
                                              <a:dgm id="{33FBAD6D-DC54-4BF4-B650-50DF8B06CFF2}"/>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9">
                                            <p:graphicEl>
                                              <a:dgm id="{78830B75-E074-494A-A412-41FE4427D407}"/>
                                            </p:graphicEl>
                                          </p:spTgt>
                                        </p:tgtEl>
                                        <p:attrNameLst>
                                          <p:attrName>style.visibility</p:attrName>
                                        </p:attrNameLst>
                                      </p:cBhvr>
                                      <p:to>
                                        <p:strVal val="visible"/>
                                      </p:to>
                                    </p:set>
                                    <p:anim calcmode="lin" valueType="num">
                                      <p:cBhvr>
                                        <p:cTn id="63" dur="1000" fill="hold"/>
                                        <p:tgtEl>
                                          <p:spTgt spid="9">
                                            <p:graphicEl>
                                              <a:dgm id="{78830B75-E074-494A-A412-41FE4427D407}"/>
                                            </p:graphicEl>
                                          </p:spTgt>
                                        </p:tgtEl>
                                        <p:attrNameLst>
                                          <p:attrName>ppt_w</p:attrName>
                                        </p:attrNameLst>
                                      </p:cBhvr>
                                      <p:tavLst>
                                        <p:tav tm="0">
                                          <p:val>
                                            <p:fltVal val="0"/>
                                          </p:val>
                                        </p:tav>
                                        <p:tav tm="100000">
                                          <p:val>
                                            <p:strVal val="#ppt_w"/>
                                          </p:val>
                                        </p:tav>
                                      </p:tavLst>
                                    </p:anim>
                                    <p:anim calcmode="lin" valueType="num">
                                      <p:cBhvr>
                                        <p:cTn id="64" dur="1000" fill="hold"/>
                                        <p:tgtEl>
                                          <p:spTgt spid="9">
                                            <p:graphicEl>
                                              <a:dgm id="{78830B75-E074-494A-A412-41FE4427D407}"/>
                                            </p:graphicEl>
                                          </p:spTgt>
                                        </p:tgtEl>
                                        <p:attrNameLst>
                                          <p:attrName>ppt_h</p:attrName>
                                        </p:attrNameLst>
                                      </p:cBhvr>
                                      <p:tavLst>
                                        <p:tav tm="0">
                                          <p:val>
                                            <p:fltVal val="0"/>
                                          </p:val>
                                        </p:tav>
                                        <p:tav tm="100000">
                                          <p:val>
                                            <p:strVal val="#ppt_h"/>
                                          </p:val>
                                        </p:tav>
                                      </p:tavLst>
                                    </p:anim>
                                    <p:anim calcmode="lin" valueType="num">
                                      <p:cBhvr>
                                        <p:cTn id="65" dur="1000" fill="hold"/>
                                        <p:tgtEl>
                                          <p:spTgt spid="9">
                                            <p:graphicEl>
                                              <a:dgm id="{78830B75-E074-494A-A412-41FE4427D407}"/>
                                            </p:graphicEl>
                                          </p:spTgt>
                                        </p:tgtEl>
                                        <p:attrNameLst>
                                          <p:attrName>style.rotation</p:attrName>
                                        </p:attrNameLst>
                                      </p:cBhvr>
                                      <p:tavLst>
                                        <p:tav tm="0">
                                          <p:val>
                                            <p:fltVal val="90"/>
                                          </p:val>
                                        </p:tav>
                                        <p:tav tm="100000">
                                          <p:val>
                                            <p:fltVal val="0"/>
                                          </p:val>
                                        </p:tav>
                                      </p:tavLst>
                                    </p:anim>
                                    <p:animEffect transition="in" filter="fade">
                                      <p:cBhvr>
                                        <p:cTn id="66" dur="1000"/>
                                        <p:tgtEl>
                                          <p:spTgt spid="9">
                                            <p:graphicEl>
                                              <a:dgm id="{78830B75-E074-494A-A412-41FE4427D407}"/>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9">
                                            <p:graphicEl>
                                              <a:dgm id="{972FA7FC-5ACA-4557-9D7D-CE523F86D590}"/>
                                            </p:graphicEl>
                                          </p:spTgt>
                                        </p:tgtEl>
                                        <p:attrNameLst>
                                          <p:attrName>style.visibility</p:attrName>
                                        </p:attrNameLst>
                                      </p:cBhvr>
                                      <p:to>
                                        <p:strVal val="visible"/>
                                      </p:to>
                                    </p:set>
                                    <p:anim calcmode="lin" valueType="num">
                                      <p:cBhvr>
                                        <p:cTn id="71" dur="1000" fill="hold"/>
                                        <p:tgtEl>
                                          <p:spTgt spid="9">
                                            <p:graphicEl>
                                              <a:dgm id="{972FA7FC-5ACA-4557-9D7D-CE523F86D590}"/>
                                            </p:graphicEl>
                                          </p:spTgt>
                                        </p:tgtEl>
                                        <p:attrNameLst>
                                          <p:attrName>ppt_w</p:attrName>
                                        </p:attrNameLst>
                                      </p:cBhvr>
                                      <p:tavLst>
                                        <p:tav tm="0">
                                          <p:val>
                                            <p:fltVal val="0"/>
                                          </p:val>
                                        </p:tav>
                                        <p:tav tm="100000">
                                          <p:val>
                                            <p:strVal val="#ppt_w"/>
                                          </p:val>
                                        </p:tav>
                                      </p:tavLst>
                                    </p:anim>
                                    <p:anim calcmode="lin" valueType="num">
                                      <p:cBhvr>
                                        <p:cTn id="72" dur="1000" fill="hold"/>
                                        <p:tgtEl>
                                          <p:spTgt spid="9">
                                            <p:graphicEl>
                                              <a:dgm id="{972FA7FC-5ACA-4557-9D7D-CE523F86D590}"/>
                                            </p:graphicEl>
                                          </p:spTgt>
                                        </p:tgtEl>
                                        <p:attrNameLst>
                                          <p:attrName>ppt_h</p:attrName>
                                        </p:attrNameLst>
                                      </p:cBhvr>
                                      <p:tavLst>
                                        <p:tav tm="0">
                                          <p:val>
                                            <p:fltVal val="0"/>
                                          </p:val>
                                        </p:tav>
                                        <p:tav tm="100000">
                                          <p:val>
                                            <p:strVal val="#ppt_h"/>
                                          </p:val>
                                        </p:tav>
                                      </p:tavLst>
                                    </p:anim>
                                    <p:anim calcmode="lin" valueType="num">
                                      <p:cBhvr>
                                        <p:cTn id="73" dur="1000" fill="hold"/>
                                        <p:tgtEl>
                                          <p:spTgt spid="9">
                                            <p:graphicEl>
                                              <a:dgm id="{972FA7FC-5ACA-4557-9D7D-CE523F86D590}"/>
                                            </p:graphicEl>
                                          </p:spTgt>
                                        </p:tgtEl>
                                        <p:attrNameLst>
                                          <p:attrName>style.rotation</p:attrName>
                                        </p:attrNameLst>
                                      </p:cBhvr>
                                      <p:tavLst>
                                        <p:tav tm="0">
                                          <p:val>
                                            <p:fltVal val="90"/>
                                          </p:val>
                                        </p:tav>
                                        <p:tav tm="100000">
                                          <p:val>
                                            <p:fltVal val="0"/>
                                          </p:val>
                                        </p:tav>
                                      </p:tavLst>
                                    </p:anim>
                                    <p:animEffect transition="in" filter="fade">
                                      <p:cBhvr>
                                        <p:cTn id="74" dur="1000"/>
                                        <p:tgtEl>
                                          <p:spTgt spid="9">
                                            <p:graphicEl>
                                              <a:dgm id="{972FA7FC-5ACA-4557-9D7D-CE523F86D59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9">
                                            <p:graphicEl>
                                              <a:dgm id="{985A3CA2-1B9E-4A89-99A8-773DD764C603}"/>
                                            </p:graphicEl>
                                          </p:spTgt>
                                        </p:tgtEl>
                                        <p:attrNameLst>
                                          <p:attrName>style.visibility</p:attrName>
                                        </p:attrNameLst>
                                      </p:cBhvr>
                                      <p:to>
                                        <p:strVal val="visible"/>
                                      </p:to>
                                    </p:set>
                                    <p:anim calcmode="lin" valueType="num">
                                      <p:cBhvr>
                                        <p:cTn id="79" dur="1000" fill="hold"/>
                                        <p:tgtEl>
                                          <p:spTgt spid="9">
                                            <p:graphicEl>
                                              <a:dgm id="{985A3CA2-1B9E-4A89-99A8-773DD764C603}"/>
                                            </p:graphicEl>
                                          </p:spTgt>
                                        </p:tgtEl>
                                        <p:attrNameLst>
                                          <p:attrName>ppt_w</p:attrName>
                                        </p:attrNameLst>
                                      </p:cBhvr>
                                      <p:tavLst>
                                        <p:tav tm="0">
                                          <p:val>
                                            <p:fltVal val="0"/>
                                          </p:val>
                                        </p:tav>
                                        <p:tav tm="100000">
                                          <p:val>
                                            <p:strVal val="#ppt_w"/>
                                          </p:val>
                                        </p:tav>
                                      </p:tavLst>
                                    </p:anim>
                                    <p:anim calcmode="lin" valueType="num">
                                      <p:cBhvr>
                                        <p:cTn id="80" dur="1000" fill="hold"/>
                                        <p:tgtEl>
                                          <p:spTgt spid="9">
                                            <p:graphicEl>
                                              <a:dgm id="{985A3CA2-1B9E-4A89-99A8-773DD764C603}"/>
                                            </p:graphicEl>
                                          </p:spTgt>
                                        </p:tgtEl>
                                        <p:attrNameLst>
                                          <p:attrName>ppt_h</p:attrName>
                                        </p:attrNameLst>
                                      </p:cBhvr>
                                      <p:tavLst>
                                        <p:tav tm="0">
                                          <p:val>
                                            <p:fltVal val="0"/>
                                          </p:val>
                                        </p:tav>
                                        <p:tav tm="100000">
                                          <p:val>
                                            <p:strVal val="#ppt_h"/>
                                          </p:val>
                                        </p:tav>
                                      </p:tavLst>
                                    </p:anim>
                                    <p:anim calcmode="lin" valueType="num">
                                      <p:cBhvr>
                                        <p:cTn id="81" dur="1000" fill="hold"/>
                                        <p:tgtEl>
                                          <p:spTgt spid="9">
                                            <p:graphicEl>
                                              <a:dgm id="{985A3CA2-1B9E-4A89-99A8-773DD764C603}"/>
                                            </p:graphicEl>
                                          </p:spTgt>
                                        </p:tgtEl>
                                        <p:attrNameLst>
                                          <p:attrName>style.rotation</p:attrName>
                                        </p:attrNameLst>
                                      </p:cBhvr>
                                      <p:tavLst>
                                        <p:tav tm="0">
                                          <p:val>
                                            <p:fltVal val="90"/>
                                          </p:val>
                                        </p:tav>
                                        <p:tav tm="100000">
                                          <p:val>
                                            <p:fltVal val="0"/>
                                          </p:val>
                                        </p:tav>
                                      </p:tavLst>
                                    </p:anim>
                                    <p:animEffect transition="in" filter="fade">
                                      <p:cBhvr>
                                        <p:cTn id="82" dur="1000"/>
                                        <p:tgtEl>
                                          <p:spTgt spid="9">
                                            <p:graphicEl>
                                              <a:dgm id="{985A3CA2-1B9E-4A89-99A8-773DD764C603}"/>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
                                            <p:graphicEl>
                                              <a:dgm id="{2F0F2748-4E61-458B-BD4C-038A47EC6627}"/>
                                            </p:graphicEl>
                                          </p:spTgt>
                                        </p:tgtEl>
                                        <p:attrNameLst>
                                          <p:attrName>style.visibility</p:attrName>
                                        </p:attrNameLst>
                                      </p:cBhvr>
                                      <p:to>
                                        <p:strVal val="visible"/>
                                      </p:to>
                                    </p:set>
                                    <p:anim calcmode="lin" valueType="num">
                                      <p:cBhvr>
                                        <p:cTn id="85" dur="1000" fill="hold"/>
                                        <p:tgtEl>
                                          <p:spTgt spid="9">
                                            <p:graphicEl>
                                              <a:dgm id="{2F0F2748-4E61-458B-BD4C-038A47EC6627}"/>
                                            </p:graphicEl>
                                          </p:spTgt>
                                        </p:tgtEl>
                                        <p:attrNameLst>
                                          <p:attrName>ppt_w</p:attrName>
                                        </p:attrNameLst>
                                      </p:cBhvr>
                                      <p:tavLst>
                                        <p:tav tm="0">
                                          <p:val>
                                            <p:fltVal val="0"/>
                                          </p:val>
                                        </p:tav>
                                        <p:tav tm="100000">
                                          <p:val>
                                            <p:strVal val="#ppt_w"/>
                                          </p:val>
                                        </p:tav>
                                      </p:tavLst>
                                    </p:anim>
                                    <p:anim calcmode="lin" valueType="num">
                                      <p:cBhvr>
                                        <p:cTn id="86" dur="1000" fill="hold"/>
                                        <p:tgtEl>
                                          <p:spTgt spid="9">
                                            <p:graphicEl>
                                              <a:dgm id="{2F0F2748-4E61-458B-BD4C-038A47EC6627}"/>
                                            </p:graphicEl>
                                          </p:spTgt>
                                        </p:tgtEl>
                                        <p:attrNameLst>
                                          <p:attrName>ppt_h</p:attrName>
                                        </p:attrNameLst>
                                      </p:cBhvr>
                                      <p:tavLst>
                                        <p:tav tm="0">
                                          <p:val>
                                            <p:fltVal val="0"/>
                                          </p:val>
                                        </p:tav>
                                        <p:tav tm="100000">
                                          <p:val>
                                            <p:strVal val="#ppt_h"/>
                                          </p:val>
                                        </p:tav>
                                      </p:tavLst>
                                    </p:anim>
                                    <p:anim calcmode="lin" valueType="num">
                                      <p:cBhvr>
                                        <p:cTn id="87" dur="1000" fill="hold"/>
                                        <p:tgtEl>
                                          <p:spTgt spid="9">
                                            <p:graphicEl>
                                              <a:dgm id="{2F0F2748-4E61-458B-BD4C-038A47EC6627}"/>
                                            </p:graphicEl>
                                          </p:spTgt>
                                        </p:tgtEl>
                                        <p:attrNameLst>
                                          <p:attrName>style.rotation</p:attrName>
                                        </p:attrNameLst>
                                      </p:cBhvr>
                                      <p:tavLst>
                                        <p:tav tm="0">
                                          <p:val>
                                            <p:fltVal val="90"/>
                                          </p:val>
                                        </p:tav>
                                        <p:tav tm="100000">
                                          <p:val>
                                            <p:fltVal val="0"/>
                                          </p:val>
                                        </p:tav>
                                      </p:tavLst>
                                    </p:anim>
                                    <p:animEffect transition="in" filter="fade">
                                      <p:cBhvr>
                                        <p:cTn id="88" dur="1000"/>
                                        <p:tgtEl>
                                          <p:spTgt spid="9">
                                            <p:graphicEl>
                                              <a:dgm id="{2F0F2748-4E61-458B-BD4C-038A47EC6627}"/>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9">
                                            <p:graphicEl>
                                              <a:dgm id="{C4FBFA0E-3A6C-4AA5-93AC-CB709A722AFC}"/>
                                            </p:graphicEl>
                                          </p:spTgt>
                                        </p:tgtEl>
                                        <p:attrNameLst>
                                          <p:attrName>style.visibility</p:attrName>
                                        </p:attrNameLst>
                                      </p:cBhvr>
                                      <p:to>
                                        <p:strVal val="visible"/>
                                      </p:to>
                                    </p:set>
                                    <p:anim calcmode="lin" valueType="num">
                                      <p:cBhvr>
                                        <p:cTn id="93" dur="1000" fill="hold"/>
                                        <p:tgtEl>
                                          <p:spTgt spid="9">
                                            <p:graphicEl>
                                              <a:dgm id="{C4FBFA0E-3A6C-4AA5-93AC-CB709A722AFC}"/>
                                            </p:graphicEl>
                                          </p:spTgt>
                                        </p:tgtEl>
                                        <p:attrNameLst>
                                          <p:attrName>ppt_w</p:attrName>
                                        </p:attrNameLst>
                                      </p:cBhvr>
                                      <p:tavLst>
                                        <p:tav tm="0">
                                          <p:val>
                                            <p:fltVal val="0"/>
                                          </p:val>
                                        </p:tav>
                                        <p:tav tm="100000">
                                          <p:val>
                                            <p:strVal val="#ppt_w"/>
                                          </p:val>
                                        </p:tav>
                                      </p:tavLst>
                                    </p:anim>
                                    <p:anim calcmode="lin" valueType="num">
                                      <p:cBhvr>
                                        <p:cTn id="94" dur="1000" fill="hold"/>
                                        <p:tgtEl>
                                          <p:spTgt spid="9">
                                            <p:graphicEl>
                                              <a:dgm id="{C4FBFA0E-3A6C-4AA5-93AC-CB709A722AFC}"/>
                                            </p:graphicEl>
                                          </p:spTgt>
                                        </p:tgtEl>
                                        <p:attrNameLst>
                                          <p:attrName>ppt_h</p:attrName>
                                        </p:attrNameLst>
                                      </p:cBhvr>
                                      <p:tavLst>
                                        <p:tav tm="0">
                                          <p:val>
                                            <p:fltVal val="0"/>
                                          </p:val>
                                        </p:tav>
                                        <p:tav tm="100000">
                                          <p:val>
                                            <p:strVal val="#ppt_h"/>
                                          </p:val>
                                        </p:tav>
                                      </p:tavLst>
                                    </p:anim>
                                    <p:anim calcmode="lin" valueType="num">
                                      <p:cBhvr>
                                        <p:cTn id="95" dur="1000" fill="hold"/>
                                        <p:tgtEl>
                                          <p:spTgt spid="9">
                                            <p:graphicEl>
                                              <a:dgm id="{C4FBFA0E-3A6C-4AA5-93AC-CB709A722AFC}"/>
                                            </p:graphicEl>
                                          </p:spTgt>
                                        </p:tgtEl>
                                        <p:attrNameLst>
                                          <p:attrName>style.rotation</p:attrName>
                                        </p:attrNameLst>
                                      </p:cBhvr>
                                      <p:tavLst>
                                        <p:tav tm="0">
                                          <p:val>
                                            <p:fltVal val="90"/>
                                          </p:val>
                                        </p:tav>
                                        <p:tav tm="100000">
                                          <p:val>
                                            <p:fltVal val="0"/>
                                          </p:val>
                                        </p:tav>
                                      </p:tavLst>
                                    </p:anim>
                                    <p:animEffect transition="in" filter="fade">
                                      <p:cBhvr>
                                        <p:cTn id="96" dur="1000"/>
                                        <p:tgtEl>
                                          <p:spTgt spid="9">
                                            <p:graphicEl>
                                              <a:dgm id="{C4FBFA0E-3A6C-4AA5-93AC-CB709A722A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9"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Técnicas de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4BA48FBD-03C7-847B-5B20-DFE9540601C3}"/>
              </a:ext>
            </a:extLst>
          </p:cNvPr>
          <p:cNvSpPr txBox="1">
            <a:spLocks noChangeArrowheads="1"/>
          </p:cNvSpPr>
          <p:nvPr/>
        </p:nvSpPr>
        <p:spPr bwMode="auto">
          <a:xfrm>
            <a:off x="539750" y="1912747"/>
            <a:ext cx="8064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TIPOS DE PRUEBAS:</a:t>
            </a:r>
            <a:r>
              <a:rPr lang="es-ES_tradnl" altLang="es-CO" sz="2000" dirty="0">
                <a:solidFill>
                  <a:schemeClr val="bg1"/>
                </a:solidFill>
              </a:rPr>
              <a:t>	</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a:t>
            </a:r>
            <a:r>
              <a:rPr lang="es-ES_tradnl" altLang="es-CO" sz="2000" b="1" dirty="0">
                <a:solidFill>
                  <a:schemeClr val="bg1"/>
                </a:solidFill>
              </a:rPr>
              <a:t>DE CUMPLIMIENTO: </a:t>
            </a:r>
            <a:r>
              <a:rPr lang="es-MX" altLang="es-CO" sz="2000" dirty="0">
                <a:solidFill>
                  <a:schemeClr val="bg1"/>
                </a:solidFill>
              </a:rPr>
              <a:t>Examen de la evidencia disponible de que una o más técnicas o instrumentos de control interno están operando.</a:t>
            </a:r>
          </a:p>
          <a:p>
            <a:pPr>
              <a:spcBef>
                <a:spcPct val="50000"/>
              </a:spcBef>
              <a:buFontTx/>
              <a:buNone/>
            </a:pPr>
            <a:r>
              <a:rPr lang="es-MX" altLang="es-CO" sz="2000" dirty="0">
                <a:solidFill>
                  <a:schemeClr val="bg1"/>
                </a:solidFill>
              </a:rPr>
              <a:t>	Se debe obtener evidencia de auditoría mediante pruebas de cumplimiento de:</a:t>
            </a:r>
          </a:p>
          <a:p>
            <a:pPr lvl="1">
              <a:spcBef>
                <a:spcPct val="50000"/>
              </a:spcBef>
              <a:buFont typeface="Wingdings" panose="05000000000000000000" pitchFamily="2" charset="2"/>
              <a:buChar char="ü"/>
            </a:pPr>
            <a:r>
              <a:rPr lang="es-MX" altLang="es-CO" sz="2000" b="1" dirty="0">
                <a:solidFill>
                  <a:schemeClr val="bg1"/>
                </a:solidFill>
              </a:rPr>
              <a:t>Existencia: </a:t>
            </a:r>
            <a:r>
              <a:rPr lang="es-MX" altLang="es-CO" sz="2000" dirty="0">
                <a:solidFill>
                  <a:schemeClr val="bg1"/>
                </a:solidFill>
              </a:rPr>
              <a:t>el control existe.</a:t>
            </a:r>
          </a:p>
          <a:p>
            <a:pPr lvl="1">
              <a:spcBef>
                <a:spcPct val="50000"/>
              </a:spcBef>
              <a:buFont typeface="Wingdings" panose="05000000000000000000" pitchFamily="2" charset="2"/>
              <a:buChar char="ü"/>
            </a:pPr>
            <a:r>
              <a:rPr lang="es-MX" altLang="es-CO" sz="2000" b="1" dirty="0">
                <a:solidFill>
                  <a:schemeClr val="bg1"/>
                </a:solidFill>
              </a:rPr>
              <a:t>Efectividad: </a:t>
            </a:r>
            <a:r>
              <a:rPr lang="es-MX" altLang="es-CO" sz="2000" dirty="0">
                <a:solidFill>
                  <a:schemeClr val="bg1"/>
                </a:solidFill>
              </a:rPr>
              <a:t>el control está funcionando con eficiencia y eficacia.</a:t>
            </a:r>
          </a:p>
          <a:p>
            <a:pPr lvl="1">
              <a:spcBef>
                <a:spcPct val="50000"/>
              </a:spcBef>
              <a:buFont typeface="Wingdings" panose="05000000000000000000" pitchFamily="2" charset="2"/>
              <a:buChar char="ü"/>
            </a:pPr>
            <a:r>
              <a:rPr lang="es-MX" altLang="es-CO" sz="2000" b="1" dirty="0">
                <a:solidFill>
                  <a:schemeClr val="bg1"/>
                </a:solidFill>
              </a:rPr>
              <a:t>Continuidad: </a:t>
            </a:r>
            <a:r>
              <a:rPr lang="es-MX" altLang="es-CO" sz="2000" dirty="0">
                <a:solidFill>
                  <a:schemeClr val="bg1"/>
                </a:solidFill>
              </a:rPr>
              <a:t>el control ha estado funcionando de manera permanente.</a:t>
            </a:r>
          </a:p>
        </p:txBody>
      </p:sp>
      <p:pic>
        <p:nvPicPr>
          <p:cNvPr id="9" name="Imagen 8">
            <a:extLst>
              <a:ext uri="{FF2B5EF4-FFF2-40B4-BE49-F238E27FC236}">
                <a16:creationId xmlns:a16="http://schemas.microsoft.com/office/drawing/2014/main" id="{9C3C6B4B-0809-DF08-2F10-4CA4BE9ED32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5951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Técnicas de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0DC4C472-D5D7-3DF5-30E0-399DBE27D2C7}"/>
              </a:ext>
            </a:extLst>
          </p:cNvPr>
          <p:cNvSpPr txBox="1">
            <a:spLocks noChangeArrowheads="1"/>
          </p:cNvSpPr>
          <p:nvPr/>
        </p:nvSpPr>
        <p:spPr bwMode="auto">
          <a:xfrm>
            <a:off x="142875" y="1711087"/>
            <a:ext cx="88217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TIPOS DE PRUEBAS:</a:t>
            </a:r>
            <a:r>
              <a:rPr lang="es-ES_tradnl" altLang="es-CO" sz="2000" dirty="0">
                <a:solidFill>
                  <a:schemeClr val="bg1"/>
                </a:solidFill>
              </a:rPr>
              <a:t>	</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a:t>
            </a:r>
            <a:r>
              <a:rPr lang="es-ES_tradnl" altLang="es-CO" sz="2000" b="1" dirty="0">
                <a:solidFill>
                  <a:schemeClr val="bg1"/>
                </a:solidFill>
              </a:rPr>
              <a:t>SUSTANTIVAS: </a:t>
            </a:r>
            <a:r>
              <a:rPr lang="es-ES_tradnl" altLang="es-CO" sz="2000" dirty="0">
                <a:solidFill>
                  <a:schemeClr val="bg1"/>
                </a:solidFill>
              </a:rPr>
              <a:t>Para obtener </a:t>
            </a:r>
            <a:r>
              <a:rPr lang="es-ES" altLang="es-CO" sz="2000" dirty="0">
                <a:solidFill>
                  <a:schemeClr val="bg1"/>
                </a:solidFill>
              </a:rPr>
              <a:t>evidencia de auditoría relacionada con la integridad, exactitud y validez de los hechos objeto de análisis.</a:t>
            </a:r>
          </a:p>
          <a:p>
            <a:pPr>
              <a:spcBef>
                <a:spcPct val="50000"/>
              </a:spcBef>
              <a:buFontTx/>
              <a:buNone/>
            </a:pPr>
            <a:r>
              <a:rPr lang="es-ES" altLang="es-CO" sz="2000" dirty="0">
                <a:solidFill>
                  <a:schemeClr val="bg1"/>
                </a:solidFill>
              </a:rPr>
              <a:t>	</a:t>
            </a:r>
            <a:r>
              <a:rPr lang="es-ES" altLang="es-CO" sz="2000" u="sng" dirty="0">
                <a:solidFill>
                  <a:schemeClr val="bg1"/>
                </a:solidFill>
              </a:rPr>
              <a:t>Ejemplo:</a:t>
            </a:r>
          </a:p>
          <a:p>
            <a:pPr>
              <a:spcBef>
                <a:spcPct val="50000"/>
              </a:spcBef>
              <a:buFontTx/>
              <a:buNone/>
            </a:pPr>
            <a:r>
              <a:rPr lang="es-ES" altLang="es-CO" sz="2000" dirty="0">
                <a:solidFill>
                  <a:schemeClr val="bg1"/>
                </a:solidFill>
              </a:rPr>
              <a:t>	</a:t>
            </a:r>
            <a:r>
              <a:rPr lang="es-MX" altLang="es-CO" sz="2000" dirty="0">
                <a:solidFill>
                  <a:schemeClr val="bg1"/>
                </a:solidFill>
              </a:rPr>
              <a:t>Obtener evidencia de la validez y propiedad de las transacciones y saldos que se encuentran en los estados financieros de la institución:</a:t>
            </a:r>
          </a:p>
          <a:p>
            <a:pPr>
              <a:spcBef>
                <a:spcPct val="50000"/>
              </a:spcBef>
              <a:buFontTx/>
              <a:buNone/>
            </a:pPr>
            <a:r>
              <a:rPr lang="es-MX" altLang="es-CO" sz="2000" dirty="0">
                <a:solidFill>
                  <a:schemeClr val="bg1"/>
                </a:solidFill>
              </a:rPr>
              <a:t>	</a:t>
            </a:r>
            <a:r>
              <a:rPr lang="es-MX" altLang="es-CO" sz="2000" b="1" dirty="0">
                <a:solidFill>
                  <a:schemeClr val="bg1"/>
                </a:solidFill>
              </a:rPr>
              <a:t>-</a:t>
            </a:r>
            <a:r>
              <a:rPr lang="es-MX" altLang="es-CO" sz="2000" dirty="0">
                <a:solidFill>
                  <a:schemeClr val="bg1"/>
                </a:solidFill>
              </a:rPr>
              <a:t> Pruebas de detalle de las transacciones y saldos.</a:t>
            </a:r>
          </a:p>
          <a:p>
            <a:pPr>
              <a:spcBef>
                <a:spcPct val="50000"/>
              </a:spcBef>
              <a:buFontTx/>
              <a:buNone/>
            </a:pPr>
            <a:r>
              <a:rPr lang="es-MX" altLang="es-CO" sz="2000" dirty="0">
                <a:solidFill>
                  <a:schemeClr val="bg1"/>
                </a:solidFill>
              </a:rPr>
              <a:t>	</a:t>
            </a:r>
            <a:r>
              <a:rPr lang="es-MX" altLang="es-CO" sz="2000" b="1" dirty="0">
                <a:solidFill>
                  <a:schemeClr val="bg1"/>
                </a:solidFill>
              </a:rPr>
              <a:t>-</a:t>
            </a:r>
            <a:r>
              <a:rPr lang="es-MX" altLang="es-CO" sz="2000" dirty="0">
                <a:solidFill>
                  <a:schemeClr val="bg1"/>
                </a:solidFill>
              </a:rPr>
              <a:t> Revisión analítica aplicada a la información financiera (razones, tendencias y fluctuaciones significativas): Circularización a terceros, Conciliaciones, Análisis de cuentas, Inspección de formatos y documentos, Recálculos y pruebas de exactitud aritmética, Pruebas de flujo de transacciones, Pruebas de excepciones, Pruebas de los cortes.</a:t>
            </a:r>
            <a:endParaRPr lang="es-ES" altLang="es-CO" sz="2000" dirty="0">
              <a:solidFill>
                <a:schemeClr val="bg1"/>
              </a:solidFill>
            </a:endParaRPr>
          </a:p>
        </p:txBody>
      </p:sp>
      <p:pic>
        <p:nvPicPr>
          <p:cNvPr id="9" name="Imagen 8">
            <a:extLst>
              <a:ext uri="{FF2B5EF4-FFF2-40B4-BE49-F238E27FC236}">
                <a16:creationId xmlns:a16="http://schemas.microsoft.com/office/drawing/2014/main" id="{9403310C-DF79-87CB-D35A-96FAC06908B5}"/>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6300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Técnicas de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94F47EF4-6CEF-9C86-09D5-A42B8B118859}"/>
              </a:ext>
            </a:extLst>
          </p:cNvPr>
          <p:cNvSpPr txBox="1">
            <a:spLocks noChangeArrowheads="1"/>
          </p:cNvSpPr>
          <p:nvPr/>
        </p:nvSpPr>
        <p:spPr bwMode="auto">
          <a:xfrm>
            <a:off x="539750" y="2014275"/>
            <a:ext cx="8064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400" u="sng" dirty="0">
                <a:solidFill>
                  <a:schemeClr val="bg1"/>
                </a:solidFill>
              </a:rPr>
              <a:t>PROCEDIMIENTOS DE AUDITORÍA:</a:t>
            </a:r>
            <a:endParaRPr lang="es-ES_tradnl" altLang="es-CO" sz="2400" dirty="0">
              <a:solidFill>
                <a:schemeClr val="bg1"/>
              </a:solidFill>
            </a:endParaRPr>
          </a:p>
          <a:p>
            <a:pPr>
              <a:spcBef>
                <a:spcPct val="50000"/>
              </a:spcBef>
              <a:buFontTx/>
              <a:buNone/>
            </a:pPr>
            <a:endParaRPr lang="es-ES_tradnl" altLang="es-CO" sz="2400" dirty="0">
              <a:solidFill>
                <a:schemeClr val="bg1"/>
              </a:solidFill>
            </a:endParaRPr>
          </a:p>
          <a:p>
            <a:pPr>
              <a:spcBef>
                <a:spcPct val="50000"/>
              </a:spcBef>
              <a:buFontTx/>
              <a:buNone/>
            </a:pPr>
            <a:r>
              <a:rPr lang="es-ES_tradnl" altLang="es-CO" sz="2400" dirty="0">
                <a:solidFill>
                  <a:schemeClr val="bg1"/>
                </a:solidFill>
              </a:rPr>
              <a:t>	</a:t>
            </a:r>
            <a:r>
              <a:rPr lang="es-ES" altLang="es-CO" sz="2400" dirty="0">
                <a:solidFill>
                  <a:schemeClr val="bg1"/>
                </a:solidFill>
              </a:rPr>
              <a:t>Son los métodos prácticos de investigación y prueba que utiliza el auditor para obtener la evidencia necesaria que fundamente sus opiniones y conclusiones, su empleo se basa en su criterio o juicio, según las circunstancias.</a:t>
            </a:r>
          </a:p>
        </p:txBody>
      </p:sp>
      <p:pic>
        <p:nvPicPr>
          <p:cNvPr id="9" name="Imagen 8">
            <a:extLst>
              <a:ext uri="{FF2B5EF4-FFF2-40B4-BE49-F238E27FC236}">
                <a16:creationId xmlns:a16="http://schemas.microsoft.com/office/drawing/2014/main" id="{E5A5B5D2-04D8-8902-363F-71F75D7834E2}"/>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3952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2316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Procedimientos de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Rectángulo 7">
            <a:extLst>
              <a:ext uri="{FF2B5EF4-FFF2-40B4-BE49-F238E27FC236}">
                <a16:creationId xmlns:a16="http://schemas.microsoft.com/office/drawing/2014/main" id="{3A43EF97-7E8D-FA73-E368-09E093B5F61A}"/>
              </a:ext>
            </a:extLst>
          </p:cNvPr>
          <p:cNvSpPr/>
          <p:nvPr/>
        </p:nvSpPr>
        <p:spPr>
          <a:xfrm>
            <a:off x="3041835" y="1160416"/>
            <a:ext cx="5632145" cy="5697583"/>
          </a:xfrm>
          <a:prstGeom prst="rect">
            <a:avLst/>
          </a:prstGeom>
          <a:solidFill>
            <a:schemeClr val="accent1">
              <a:lumMod val="90000"/>
            </a:schemeClr>
          </a:solidFill>
        </p:spPr>
        <p:txBody>
          <a:bodyPr wrap="square">
            <a:spAutoFit/>
          </a:bodyPr>
          <a:lstStyle/>
          <a:p>
            <a:pPr marL="342900" indent="-342900" algn="just">
              <a:lnSpc>
                <a:spcPct val="150000"/>
              </a:lnSpc>
              <a:buFont typeface="+mj-lt"/>
              <a:buAutoNum type="arabicPeriod"/>
              <a:defRPr/>
            </a:pPr>
            <a:r>
              <a:rPr lang="es-CO" sz="1400" b="1" dirty="0">
                <a:latin typeface="+mj-lt"/>
                <a:cs typeface="Arial" panose="020B0604020202020204" pitchFamily="34" charset="0"/>
              </a:rPr>
              <a:t>Estudio General.</a:t>
            </a:r>
          </a:p>
          <a:p>
            <a:pPr marL="342900" indent="-342900" algn="just">
              <a:lnSpc>
                <a:spcPct val="150000"/>
              </a:lnSpc>
              <a:buFont typeface="+mj-lt"/>
              <a:buAutoNum type="arabicPeriod"/>
              <a:defRPr/>
            </a:pPr>
            <a:r>
              <a:rPr lang="es-CO" sz="1400" b="1" dirty="0">
                <a:latin typeface="+mj-lt"/>
                <a:cs typeface="Arial" panose="020B0604020202020204" pitchFamily="34" charset="0"/>
              </a:rPr>
              <a:t>Análisis.</a:t>
            </a:r>
          </a:p>
          <a:p>
            <a:pPr marL="342900" indent="-342900" algn="just">
              <a:lnSpc>
                <a:spcPct val="150000"/>
              </a:lnSpc>
              <a:buFont typeface="+mj-lt"/>
              <a:buAutoNum type="arabicPeriod"/>
              <a:defRPr/>
            </a:pPr>
            <a:r>
              <a:rPr lang="es-CO" sz="1400" b="1" dirty="0">
                <a:latin typeface="+mj-lt"/>
                <a:cs typeface="Arial" panose="020B0604020202020204" pitchFamily="34" charset="0"/>
              </a:rPr>
              <a:t>Revisión Documental.</a:t>
            </a:r>
          </a:p>
          <a:p>
            <a:pPr marL="342900" indent="-342900" algn="just">
              <a:lnSpc>
                <a:spcPct val="150000"/>
              </a:lnSpc>
              <a:buFont typeface="+mj-lt"/>
              <a:buAutoNum type="arabicPeriod"/>
              <a:defRPr/>
            </a:pPr>
            <a:r>
              <a:rPr lang="es-CO" sz="1400" b="1" dirty="0">
                <a:latin typeface="+mj-lt"/>
                <a:cs typeface="Arial" panose="020B0604020202020204" pitchFamily="34" charset="0"/>
              </a:rPr>
              <a:t>Observación (Directa y Discreta)</a:t>
            </a:r>
          </a:p>
          <a:p>
            <a:pPr marL="342900" indent="-342900" algn="just">
              <a:lnSpc>
                <a:spcPct val="150000"/>
              </a:lnSpc>
              <a:buFont typeface="+mj-lt"/>
              <a:buAutoNum type="arabicPeriod"/>
              <a:defRPr/>
            </a:pPr>
            <a:r>
              <a:rPr lang="es-CO" sz="1400" b="1" dirty="0">
                <a:latin typeface="+mj-lt"/>
                <a:cs typeface="Arial" panose="020B0604020202020204" pitchFamily="34" charset="0"/>
              </a:rPr>
              <a:t>Entrevista.</a:t>
            </a:r>
          </a:p>
          <a:p>
            <a:pPr marL="342900" indent="-342900" algn="just">
              <a:lnSpc>
                <a:spcPct val="150000"/>
              </a:lnSpc>
              <a:buFont typeface="+mj-lt"/>
              <a:buAutoNum type="arabicPeriod"/>
              <a:defRPr/>
            </a:pPr>
            <a:r>
              <a:rPr lang="es-CO" sz="1400" b="1" dirty="0">
                <a:latin typeface="+mj-lt"/>
                <a:cs typeface="Arial" panose="020B0604020202020204" pitchFamily="34" charset="0"/>
              </a:rPr>
              <a:t>Encuesta.</a:t>
            </a:r>
          </a:p>
          <a:p>
            <a:pPr marL="342900" indent="-342900" algn="just">
              <a:lnSpc>
                <a:spcPct val="150000"/>
              </a:lnSpc>
              <a:buFont typeface="+mj-lt"/>
              <a:buAutoNum type="arabicPeriod"/>
              <a:defRPr/>
            </a:pPr>
            <a:r>
              <a:rPr lang="es-CO" sz="1400" b="1" dirty="0">
                <a:latin typeface="+mj-lt"/>
                <a:cs typeface="Arial" panose="020B0604020202020204" pitchFamily="34" charset="0"/>
              </a:rPr>
              <a:t>Inspección.</a:t>
            </a:r>
          </a:p>
          <a:p>
            <a:pPr marL="342900" indent="-342900" algn="just">
              <a:lnSpc>
                <a:spcPct val="150000"/>
              </a:lnSpc>
              <a:buFont typeface="+mj-lt"/>
              <a:buAutoNum type="arabicPeriod"/>
              <a:defRPr/>
            </a:pPr>
            <a:r>
              <a:rPr lang="es-CO" sz="1400" b="1" dirty="0">
                <a:latin typeface="+mj-lt"/>
                <a:cs typeface="Arial" panose="020B0604020202020204" pitchFamily="34" charset="0"/>
              </a:rPr>
              <a:t>Confirmación.</a:t>
            </a:r>
          </a:p>
          <a:p>
            <a:pPr marL="342900" indent="-342900" algn="just">
              <a:lnSpc>
                <a:spcPct val="150000"/>
              </a:lnSpc>
              <a:buFont typeface="+mj-lt"/>
              <a:buAutoNum type="arabicPeriod"/>
              <a:defRPr/>
            </a:pPr>
            <a:r>
              <a:rPr lang="es-CO" sz="1400" b="1" dirty="0">
                <a:latin typeface="+mj-lt"/>
                <a:cs typeface="Arial" panose="020B0604020202020204" pitchFamily="34" charset="0"/>
              </a:rPr>
              <a:t>Comprobación.</a:t>
            </a:r>
          </a:p>
          <a:p>
            <a:pPr marL="342900" indent="-342900" algn="just">
              <a:lnSpc>
                <a:spcPct val="150000"/>
              </a:lnSpc>
              <a:buFont typeface="+mj-lt"/>
              <a:buAutoNum type="arabicPeriod"/>
              <a:defRPr/>
            </a:pPr>
            <a:r>
              <a:rPr lang="es-CO" sz="1400" b="1" dirty="0">
                <a:latin typeface="+mj-lt"/>
                <a:cs typeface="Arial" panose="020B0604020202020204" pitchFamily="34" charset="0"/>
              </a:rPr>
              <a:t>Conciliación.</a:t>
            </a:r>
          </a:p>
          <a:p>
            <a:pPr marL="342900" indent="-342900" algn="just">
              <a:lnSpc>
                <a:spcPct val="150000"/>
              </a:lnSpc>
              <a:buFont typeface="+mj-lt"/>
              <a:buAutoNum type="arabicPeriod"/>
              <a:defRPr/>
            </a:pPr>
            <a:r>
              <a:rPr lang="es-CO" sz="1400" b="1" dirty="0">
                <a:latin typeface="+mj-lt"/>
                <a:cs typeface="Arial" panose="020B0604020202020204" pitchFamily="34" charset="0"/>
              </a:rPr>
              <a:t>Certificación.</a:t>
            </a:r>
          </a:p>
          <a:p>
            <a:pPr marL="342900" indent="-342900" algn="just">
              <a:lnSpc>
                <a:spcPct val="150000"/>
              </a:lnSpc>
              <a:buFont typeface="+mj-lt"/>
              <a:buAutoNum type="arabicPeriod"/>
              <a:defRPr/>
            </a:pPr>
            <a:r>
              <a:rPr lang="es-CO" sz="1400" b="1" dirty="0">
                <a:latin typeface="+mj-lt"/>
                <a:cs typeface="Arial" panose="020B0604020202020204" pitchFamily="34" charset="0"/>
              </a:rPr>
              <a:t>Investigación.</a:t>
            </a:r>
          </a:p>
          <a:p>
            <a:pPr marL="342900" indent="-342900" algn="just">
              <a:lnSpc>
                <a:spcPct val="150000"/>
              </a:lnSpc>
              <a:buFont typeface="+mj-lt"/>
              <a:buAutoNum type="arabicPeriod"/>
              <a:defRPr/>
            </a:pPr>
            <a:r>
              <a:rPr lang="es-CO" sz="1400" b="1" dirty="0">
                <a:latin typeface="+mj-lt"/>
                <a:cs typeface="Arial" panose="020B0604020202020204" pitchFamily="34" charset="0"/>
              </a:rPr>
              <a:t>Prueba de Recorrido.</a:t>
            </a:r>
          </a:p>
          <a:p>
            <a:pPr marL="342900" indent="-342900" algn="just">
              <a:lnSpc>
                <a:spcPct val="150000"/>
              </a:lnSpc>
              <a:buFont typeface="+mj-lt"/>
              <a:buAutoNum type="arabicPeriod"/>
              <a:defRPr/>
            </a:pPr>
            <a:r>
              <a:rPr lang="es-CO" sz="1400" b="1" dirty="0">
                <a:latin typeface="+mj-lt"/>
                <a:cs typeface="Arial" panose="020B0604020202020204" pitchFamily="34" charset="0"/>
              </a:rPr>
              <a:t>Cálculo – Análisis numérico / matemático.</a:t>
            </a:r>
          </a:p>
          <a:p>
            <a:pPr marL="342900" indent="-342900" algn="just">
              <a:lnSpc>
                <a:spcPct val="150000"/>
              </a:lnSpc>
              <a:buFont typeface="+mj-lt"/>
              <a:buAutoNum type="arabicPeriod"/>
              <a:defRPr/>
            </a:pPr>
            <a:r>
              <a:rPr lang="es-CO" sz="1400" b="1" dirty="0">
                <a:latin typeface="+mj-lt"/>
                <a:cs typeface="Arial" panose="020B0604020202020204" pitchFamily="34" charset="0"/>
              </a:rPr>
              <a:t>Procedimientos analíticos sobre muestras.</a:t>
            </a:r>
          </a:p>
          <a:p>
            <a:pPr marL="342900" indent="-342900" algn="just">
              <a:lnSpc>
                <a:spcPct val="150000"/>
              </a:lnSpc>
              <a:buFont typeface="+mj-lt"/>
              <a:buAutoNum type="arabicPeriod"/>
              <a:defRPr/>
            </a:pPr>
            <a:r>
              <a:rPr lang="es-CO" sz="1400" b="1" dirty="0">
                <a:latin typeface="+mj-lt"/>
                <a:cs typeface="Arial" panose="020B0604020202020204" pitchFamily="34" charset="0"/>
              </a:rPr>
              <a:t> Rastreo (integridad de información)</a:t>
            </a:r>
          </a:p>
          <a:p>
            <a:pPr marL="342900" indent="-342900" algn="just">
              <a:lnSpc>
                <a:spcPct val="150000"/>
              </a:lnSpc>
              <a:buFont typeface="+mj-lt"/>
              <a:buAutoNum type="arabicPeriod"/>
              <a:defRPr/>
            </a:pPr>
            <a:r>
              <a:rPr lang="es-CO" sz="1400" b="1" dirty="0">
                <a:latin typeface="+mj-lt"/>
                <a:cs typeface="Arial" panose="020B0604020202020204" pitchFamily="34" charset="0"/>
              </a:rPr>
              <a:t> Técnicas de Auditoría asistidas por computador (TAAC)</a:t>
            </a:r>
          </a:p>
        </p:txBody>
      </p:sp>
      <p:pic>
        <p:nvPicPr>
          <p:cNvPr id="9" name="Imagen 8">
            <a:extLst>
              <a:ext uri="{FF2B5EF4-FFF2-40B4-BE49-F238E27FC236}">
                <a16:creationId xmlns:a16="http://schemas.microsoft.com/office/drawing/2014/main" id="{39A92C09-B1BC-7491-4938-73803FDB54D5}"/>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470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209B0C1C-8783-D6A8-1008-3A8C35F80742}"/>
              </a:ext>
            </a:extLst>
          </p:cNvPr>
          <p:cNvSpPr txBox="1">
            <a:spLocks noChangeArrowheads="1"/>
          </p:cNvSpPr>
          <p:nvPr/>
        </p:nvSpPr>
        <p:spPr bwMode="auto">
          <a:xfrm>
            <a:off x="539750" y="1502968"/>
            <a:ext cx="80645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1) Estudio General:</a:t>
            </a:r>
          </a:p>
          <a:p>
            <a:pPr>
              <a:spcBef>
                <a:spcPct val="50000"/>
              </a:spcBef>
              <a:buFontTx/>
              <a:buNone/>
            </a:pPr>
            <a:r>
              <a:rPr lang="es-ES" altLang="es-CO" sz="1800" dirty="0">
                <a:solidFill>
                  <a:schemeClr val="bg1"/>
                </a:solidFill>
              </a:rPr>
              <a:t>	Apreciación profesional sobre las características generales de la entidad, sus objetivos, metas, planes, programas y proyectos, de sus estados financieros y de las partes importantes, significativas o extraordinarias de los mismos.</a:t>
            </a:r>
          </a:p>
          <a:p>
            <a:pPr>
              <a:spcBef>
                <a:spcPct val="50000"/>
              </a:spcBef>
              <a:buFontTx/>
              <a:buNone/>
            </a:pPr>
            <a:r>
              <a:rPr lang="es-ES" altLang="es-CO" sz="1800" dirty="0">
                <a:solidFill>
                  <a:schemeClr val="bg1"/>
                </a:solidFill>
              </a:rPr>
              <a:t>	Por medio del Estudio General, el auditor analiza la organización, conoce el giro de sus negocios y obtiene una visión panorámica de todo el sistema a examinar.</a:t>
            </a:r>
          </a:p>
          <a:p>
            <a:pPr>
              <a:spcBef>
                <a:spcPct val="50000"/>
              </a:spcBef>
              <a:buFontTx/>
              <a:buNone/>
            </a:pPr>
            <a:r>
              <a:rPr lang="es-ES" altLang="es-CO" sz="1800" dirty="0">
                <a:solidFill>
                  <a:schemeClr val="bg1"/>
                </a:solidFill>
              </a:rPr>
              <a:t>	Esta técnica sirve de orientación para la aplicación de las otras técnicas. </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CD1D114A-DAA4-5D34-CF0B-1C2F57432176}"/>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47418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DFBE21A0-A11A-F5AE-6152-3130F574D5EC}"/>
              </a:ext>
            </a:extLst>
          </p:cNvPr>
          <p:cNvSpPr txBox="1">
            <a:spLocks noChangeArrowheads="1"/>
          </p:cNvSpPr>
          <p:nvPr/>
        </p:nvSpPr>
        <p:spPr bwMode="auto">
          <a:xfrm>
            <a:off x="539750" y="2180971"/>
            <a:ext cx="80645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2) Análisis:</a:t>
            </a:r>
          </a:p>
          <a:p>
            <a:pPr>
              <a:spcBef>
                <a:spcPct val="50000"/>
              </a:spcBef>
              <a:buFontTx/>
              <a:buNone/>
            </a:pPr>
            <a:r>
              <a:rPr lang="es-ES" altLang="es-CO" sz="1800" dirty="0">
                <a:solidFill>
                  <a:schemeClr val="bg1"/>
                </a:solidFill>
              </a:rPr>
              <a:t>	Consiste en ir de lo general a lo específico (método deductivo) con el propósito de examinar con responsabilidad y bajo el criterio de razonabilidad el que las operaciones se ajusten a la Ley, los estatutos, procedimientos, políticas y manuales de la organización.</a:t>
            </a:r>
          </a:p>
          <a:p>
            <a:pPr>
              <a:spcBef>
                <a:spcPct val="50000"/>
              </a:spcBef>
              <a:buFontTx/>
              <a:buNone/>
            </a:pPr>
            <a:endParaRPr lang="es-ES_tradnl" altLang="es-CO" sz="1800" dirty="0">
              <a:solidFill>
                <a:schemeClr val="bg1"/>
              </a:solidFill>
            </a:endParaRPr>
          </a:p>
        </p:txBody>
      </p:sp>
      <p:pic>
        <p:nvPicPr>
          <p:cNvPr id="2" name="Imagen 1">
            <a:extLst>
              <a:ext uri="{FF2B5EF4-FFF2-40B4-BE49-F238E27FC236}">
                <a16:creationId xmlns:a16="http://schemas.microsoft.com/office/drawing/2014/main" id="{EB5E841A-C331-3EE0-A421-6567788F639B}"/>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754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37D77A31-94AE-6697-5087-AE792743D453}"/>
              </a:ext>
            </a:extLst>
          </p:cNvPr>
          <p:cNvSpPr txBox="1">
            <a:spLocks noChangeArrowheads="1"/>
          </p:cNvSpPr>
          <p:nvPr/>
        </p:nvSpPr>
        <p:spPr bwMode="auto">
          <a:xfrm>
            <a:off x="539750" y="1607947"/>
            <a:ext cx="80645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3) Revisión Documental:</a:t>
            </a:r>
          </a:p>
          <a:p>
            <a:pPr>
              <a:spcBef>
                <a:spcPct val="50000"/>
              </a:spcBef>
              <a:buFontTx/>
              <a:buNone/>
            </a:pPr>
            <a:r>
              <a:rPr lang="es-ES_tradnl" altLang="es-CO" sz="1800" dirty="0">
                <a:solidFill>
                  <a:schemeClr val="bg1"/>
                </a:solidFill>
              </a:rPr>
              <a:t>	Consiste en la verificación de soportes en distintos medios.</a:t>
            </a:r>
          </a:p>
        </p:txBody>
      </p:sp>
      <p:pic>
        <p:nvPicPr>
          <p:cNvPr id="2" name="Imagen 1">
            <a:extLst>
              <a:ext uri="{FF2B5EF4-FFF2-40B4-BE49-F238E27FC236}">
                <a16:creationId xmlns:a16="http://schemas.microsoft.com/office/drawing/2014/main" id="{DAB84F11-FA74-27BD-C1DD-1D191141BECD}"/>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9182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37D77A31-94AE-6697-5087-AE792743D453}"/>
              </a:ext>
            </a:extLst>
          </p:cNvPr>
          <p:cNvSpPr txBox="1">
            <a:spLocks noChangeArrowheads="1"/>
          </p:cNvSpPr>
          <p:nvPr/>
        </p:nvSpPr>
        <p:spPr bwMode="auto">
          <a:xfrm>
            <a:off x="539750" y="1607947"/>
            <a:ext cx="80645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4) Observación:</a:t>
            </a:r>
          </a:p>
          <a:p>
            <a:pPr>
              <a:spcBef>
                <a:spcPct val="50000"/>
              </a:spcBef>
              <a:buFontTx/>
              <a:buNone/>
            </a:pPr>
            <a:r>
              <a:rPr lang="es-ES" altLang="es-CO" sz="1800" dirty="0">
                <a:solidFill>
                  <a:schemeClr val="bg1"/>
                </a:solidFill>
              </a:rPr>
              <a:t>	Es la técnica por medio de la cual el auditor se cerciora personalmente de hechos y circunstancias relacionados con la forma como se realizan las operaciones en la empresa  por parte del personal de la misma. Consiste en observar conscientemente, con el propósito de asegurarse de que los hechos son concretos y guardan correlación. La técnica de la observación es una habilidad que hay que desarrollar con esmero para agilizar y hacer más efectiva la ejecución del trabajo.</a:t>
            </a:r>
          </a:p>
          <a:p>
            <a:pPr>
              <a:spcBef>
                <a:spcPct val="50000"/>
              </a:spcBef>
              <a:buFontTx/>
              <a:buNone/>
            </a:pPr>
            <a:r>
              <a:rPr lang="es-ES" altLang="es-CO" sz="1800" dirty="0">
                <a:solidFill>
                  <a:schemeClr val="bg1"/>
                </a:solidFill>
              </a:rPr>
              <a:t>	Hay dos tipos: Abierta y Discreta.</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DAB84F11-FA74-27BD-C1DD-1D191141BECD}"/>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43372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050285"/>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080488"/>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8">
            <a:extLst>
              <a:ext uri="{FF2B5EF4-FFF2-40B4-BE49-F238E27FC236}">
                <a16:creationId xmlns:a16="http://schemas.microsoft.com/office/drawing/2014/main" id="{9F349FCF-E977-2EBB-EB44-BE5131191C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22" t="17014" r="27951" b="9401"/>
          <a:stretch/>
        </p:blipFill>
        <p:spPr bwMode="auto">
          <a:xfrm>
            <a:off x="404706" y="1419617"/>
            <a:ext cx="8000740" cy="514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59B8DAEF-E373-3910-B7E2-D4DC659AE2F4}"/>
              </a:ext>
            </a:extLst>
          </p:cNvPr>
          <p:cNvSpPr txBox="1">
            <a:spLocks noChangeArrowheads="1"/>
          </p:cNvSpPr>
          <p:nvPr/>
        </p:nvSpPr>
        <p:spPr bwMode="auto">
          <a:xfrm>
            <a:off x="780078" y="6552483"/>
            <a:ext cx="7038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
                <a:schemeClr val="bg1"/>
              </a:buClr>
              <a:buFont typeface="Wingdings" panose="05000000000000000000" pitchFamily="2" charset="2"/>
              <a:buNone/>
            </a:pPr>
            <a:r>
              <a:rPr lang="es-MX" altLang="es-CO" sz="1200" b="1" dirty="0">
                <a:solidFill>
                  <a:schemeClr val="bg1"/>
                </a:solidFill>
              </a:rPr>
              <a:t>Fuente: Teoría de la Auditoría. Walter Sánchez. Página 17.</a:t>
            </a:r>
          </a:p>
        </p:txBody>
      </p:sp>
      <p:pic>
        <p:nvPicPr>
          <p:cNvPr id="10" name="Imagen 9">
            <a:extLst>
              <a:ext uri="{FF2B5EF4-FFF2-40B4-BE49-F238E27FC236}">
                <a16:creationId xmlns:a16="http://schemas.microsoft.com/office/drawing/2014/main" id="{4A8B4E21-D638-E4AA-C4EF-403387488D9A}"/>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9433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6B69E6BF-BDFC-9CAD-4CAF-C45294C856A0}"/>
              </a:ext>
            </a:extLst>
          </p:cNvPr>
          <p:cNvSpPr txBox="1">
            <a:spLocks noChangeArrowheads="1"/>
          </p:cNvSpPr>
          <p:nvPr/>
        </p:nvSpPr>
        <p:spPr bwMode="auto">
          <a:xfrm>
            <a:off x="539750" y="1827403"/>
            <a:ext cx="80645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5) Entrevista:</a:t>
            </a:r>
          </a:p>
          <a:p>
            <a:pPr>
              <a:spcBef>
                <a:spcPct val="50000"/>
              </a:spcBef>
              <a:buFontTx/>
              <a:buNone/>
            </a:pPr>
            <a:r>
              <a:rPr lang="es-ES_tradnl" altLang="es-CO" sz="1800" dirty="0">
                <a:solidFill>
                  <a:schemeClr val="bg1"/>
                </a:solidFill>
              </a:rPr>
              <a:t>	Averiguación directa con los responsables de los objetos de auditoría en la organización. La entrevista presupone </a:t>
            </a:r>
            <a:r>
              <a:rPr lang="es-ES" altLang="es-CO" sz="1800" dirty="0">
                <a:solidFill>
                  <a:schemeClr val="bg1"/>
                </a:solidFill>
              </a:rPr>
              <a:t>la existencia de personas y la posibilidad de interacción verbal dentro de un proceso de acción recíproca.</a:t>
            </a:r>
          </a:p>
          <a:p>
            <a:pPr>
              <a:spcBef>
                <a:spcPct val="50000"/>
              </a:spcBef>
              <a:buFontTx/>
              <a:buNone/>
            </a:pPr>
            <a:r>
              <a:rPr lang="es-ES" altLang="es-CO" sz="1800" dirty="0">
                <a:solidFill>
                  <a:schemeClr val="bg1"/>
                </a:solidFill>
              </a:rPr>
              <a:t>	Como técnica de recolección va desde la interrogación estandarizada hasta la conversación libre, en ambos casos se recurre a una guía que puede ser un formulario o esquema de cuestiones que han de orientar la conversación.</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26D29E04-436B-E7F7-B40F-1669133B15F1}"/>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93248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93156995-1B39-693C-A0FC-2F978EC12EEF}"/>
              </a:ext>
            </a:extLst>
          </p:cNvPr>
          <p:cNvSpPr txBox="1">
            <a:spLocks noChangeArrowheads="1"/>
          </p:cNvSpPr>
          <p:nvPr/>
        </p:nvSpPr>
        <p:spPr bwMode="auto">
          <a:xfrm>
            <a:off x="539750" y="1494457"/>
            <a:ext cx="80645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r>
              <a:rPr lang="es-ES_tradnl" altLang="es-CO" sz="1800" b="1" dirty="0">
                <a:solidFill>
                  <a:schemeClr val="bg1"/>
                </a:solidFill>
              </a:rPr>
              <a:t>6) Encuesta:</a:t>
            </a:r>
          </a:p>
          <a:p>
            <a:pPr>
              <a:spcBef>
                <a:spcPct val="50000"/>
              </a:spcBef>
              <a:buFontTx/>
              <a:buNone/>
            </a:pPr>
            <a:r>
              <a:rPr lang="es-ES_tradnl" altLang="es-CO" sz="1800" dirty="0">
                <a:solidFill>
                  <a:schemeClr val="bg1"/>
                </a:solidFill>
              </a:rPr>
              <a:t>	Técnica que se basa en </a:t>
            </a:r>
            <a:r>
              <a:rPr lang="es-ES" altLang="es-CO" sz="1800" dirty="0">
                <a:solidFill>
                  <a:schemeClr val="bg1"/>
                </a:solidFill>
              </a:rPr>
              <a:t>las declaraciones orales o escritas de una muestra de la población con el objeto de recabar u obtener información. Se puede basar en aspectos objetivos (hechos, trámites, responsables) o subjetivos (opiniones o actitudes) </a:t>
            </a:r>
            <a:endParaRPr lang="es-ES_tradnl" altLang="es-CO" sz="1800" dirty="0">
              <a:solidFill>
                <a:schemeClr val="bg1"/>
              </a:solidFill>
            </a:endParaRPr>
          </a:p>
          <a:p>
            <a:pPr>
              <a:spcBef>
                <a:spcPct val="50000"/>
              </a:spcBef>
              <a:buFontTx/>
              <a:buNone/>
            </a:pPr>
            <a:r>
              <a:rPr lang="es-ES" altLang="es-CO" sz="1800" dirty="0">
                <a:solidFill>
                  <a:schemeClr val="bg1"/>
                </a:solidFill>
              </a:rPr>
              <a:t> 	</a:t>
            </a:r>
            <a:r>
              <a:rPr lang="es-ES" altLang="es-CO" sz="1800" u="sng" dirty="0">
                <a:solidFill>
                  <a:schemeClr val="bg1"/>
                </a:solidFill>
              </a:rPr>
              <a:t>Encuesta personal:</a:t>
            </a:r>
            <a:r>
              <a:rPr lang="es-ES" altLang="es-CO" sz="1800" dirty="0">
                <a:solidFill>
                  <a:schemeClr val="bg1"/>
                </a:solidFill>
              </a:rPr>
              <a:t> Se entrevista por separado a cada uno de los individuos que constituyen la muestra.</a:t>
            </a:r>
          </a:p>
          <a:p>
            <a:pPr>
              <a:spcBef>
                <a:spcPct val="50000"/>
              </a:spcBef>
              <a:buFontTx/>
              <a:buNone/>
            </a:pPr>
            <a:r>
              <a:rPr lang="es-ES" altLang="es-CO" sz="1800" dirty="0">
                <a:solidFill>
                  <a:schemeClr val="bg1"/>
                </a:solidFill>
              </a:rPr>
              <a:t>	</a:t>
            </a:r>
            <a:r>
              <a:rPr lang="es-ES" altLang="es-CO" sz="1800" u="sng" dirty="0">
                <a:solidFill>
                  <a:schemeClr val="bg1"/>
                </a:solidFill>
              </a:rPr>
              <a:t>Encuesta telefónica:</a:t>
            </a:r>
            <a:r>
              <a:rPr lang="es-ES" altLang="es-CO" sz="1800" dirty="0">
                <a:solidFill>
                  <a:schemeClr val="bg1"/>
                </a:solidFill>
              </a:rPr>
              <a:t> El contacto entrevistador-entrevistado se realiza a través del teléfono. Este tipo de encuesta da acceso a grupos de población que con otro tipo de encuesta quedarían fuera de la muestra.</a:t>
            </a:r>
          </a:p>
          <a:p>
            <a:pPr>
              <a:spcBef>
                <a:spcPct val="50000"/>
              </a:spcBef>
              <a:buFontTx/>
              <a:buNone/>
            </a:pPr>
            <a:r>
              <a:rPr lang="es-ES" altLang="es-CO" sz="1800" dirty="0">
                <a:solidFill>
                  <a:schemeClr val="bg1"/>
                </a:solidFill>
              </a:rPr>
              <a:t>    </a:t>
            </a:r>
            <a:r>
              <a:rPr lang="es-ES" altLang="es-CO" sz="1800" u="sng" dirty="0">
                <a:solidFill>
                  <a:schemeClr val="bg1"/>
                </a:solidFill>
              </a:rPr>
              <a:t>Encuesta autoadministrada:</a:t>
            </a:r>
            <a:r>
              <a:rPr lang="es-ES" altLang="es-CO" sz="1800" dirty="0">
                <a:solidFill>
                  <a:schemeClr val="bg1"/>
                </a:solidFill>
              </a:rPr>
              <a:t> El propio encuestado lee el cuestionario y anota las respuestas. Puede no estar acompañado del entrevistador (encuesta por correo o medio electrónico). Este tipo de encuesta facilita al entrevistado cierta sensación de privacidad y le da más tiempo para meditar las respuestas.</a:t>
            </a:r>
          </a:p>
        </p:txBody>
      </p:sp>
      <p:pic>
        <p:nvPicPr>
          <p:cNvPr id="2" name="Imagen 1">
            <a:extLst>
              <a:ext uri="{FF2B5EF4-FFF2-40B4-BE49-F238E27FC236}">
                <a16:creationId xmlns:a16="http://schemas.microsoft.com/office/drawing/2014/main" id="{09652A31-8E74-17AD-D1A2-16EB287A3B6C}"/>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3518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1DBDBEF4-F8CB-4CFF-C9AD-786BAE5D6347}"/>
              </a:ext>
            </a:extLst>
          </p:cNvPr>
          <p:cNvSpPr txBox="1">
            <a:spLocks noChangeArrowheads="1"/>
          </p:cNvSpPr>
          <p:nvPr/>
        </p:nvSpPr>
        <p:spPr bwMode="auto">
          <a:xfrm>
            <a:off x="539750" y="1841871"/>
            <a:ext cx="8064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2000" b="1" dirty="0">
              <a:solidFill>
                <a:schemeClr val="bg1"/>
              </a:solidFill>
            </a:endParaRPr>
          </a:p>
          <a:p>
            <a:pPr>
              <a:spcBef>
                <a:spcPct val="50000"/>
              </a:spcBef>
              <a:buFontTx/>
              <a:buNone/>
            </a:pPr>
            <a:r>
              <a:rPr lang="es-ES_tradnl" altLang="es-CO" sz="2000" b="1" dirty="0">
                <a:solidFill>
                  <a:schemeClr val="bg1"/>
                </a:solidFill>
              </a:rPr>
              <a:t>7) Inspección:</a:t>
            </a:r>
          </a:p>
          <a:p>
            <a:pPr>
              <a:spcBef>
                <a:spcPct val="50000"/>
              </a:spcBef>
              <a:buFontTx/>
              <a:buNone/>
            </a:pPr>
            <a:r>
              <a:rPr lang="es-ES" altLang="es-CO" sz="2000" dirty="0">
                <a:solidFill>
                  <a:schemeClr val="bg1"/>
                </a:solidFill>
              </a:rPr>
              <a:t>	Es el examen físico de bienes materiales o documentos con el fin de comprobar la existencia de un recurso o de una transacción registrada por los sistemas de información o en los estados financieros.</a:t>
            </a:r>
          </a:p>
          <a:p>
            <a:pPr>
              <a:spcBef>
                <a:spcPct val="50000"/>
              </a:spcBef>
              <a:buFontTx/>
              <a:buNone/>
            </a:pPr>
            <a:r>
              <a:rPr lang="es-ES" altLang="es-CO" sz="2000" dirty="0">
                <a:solidFill>
                  <a:schemeClr val="bg1"/>
                </a:solidFill>
              </a:rPr>
              <a:t>	La técnica de la Inspección se aplica sobre objetos inanimados o estáticos, nunca sobre procedimientos o personas. Se inspeccionan vehículos, edificios, máquinas, inventarios físicos, etc.</a:t>
            </a:r>
            <a:endParaRPr lang="es-ES_tradnl" altLang="es-CO" sz="2000" dirty="0">
              <a:solidFill>
                <a:schemeClr val="bg1"/>
              </a:solidFill>
            </a:endParaRPr>
          </a:p>
        </p:txBody>
      </p:sp>
      <p:pic>
        <p:nvPicPr>
          <p:cNvPr id="2" name="Imagen 1">
            <a:extLst>
              <a:ext uri="{FF2B5EF4-FFF2-40B4-BE49-F238E27FC236}">
                <a16:creationId xmlns:a16="http://schemas.microsoft.com/office/drawing/2014/main" id="{4D541542-16B4-7742-A315-BEBF7C24C014}"/>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9470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E9BDBF0E-3E98-51E4-8EDE-2433C86C83C7}"/>
              </a:ext>
            </a:extLst>
          </p:cNvPr>
          <p:cNvSpPr txBox="1">
            <a:spLocks noChangeArrowheads="1"/>
          </p:cNvSpPr>
          <p:nvPr/>
        </p:nvSpPr>
        <p:spPr bwMode="auto">
          <a:xfrm>
            <a:off x="539750" y="1629594"/>
            <a:ext cx="80645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8) Confirmación</a:t>
            </a:r>
            <a:endParaRPr lang="es-ES_tradnl" altLang="es-CO" sz="1800" dirty="0">
              <a:solidFill>
                <a:schemeClr val="bg1"/>
              </a:solidFill>
            </a:endParaRPr>
          </a:p>
          <a:p>
            <a:pPr>
              <a:spcBef>
                <a:spcPct val="50000"/>
              </a:spcBef>
              <a:buFontTx/>
              <a:buNone/>
            </a:pPr>
            <a:r>
              <a:rPr lang="es-ES" altLang="es-CO" sz="1800" dirty="0">
                <a:solidFill>
                  <a:schemeClr val="bg1"/>
                </a:solidFill>
              </a:rPr>
              <a:t>	Consiste en la obtención de una comunicación escrita de un tercero independiente de la empresa examinada y que se encuentra en posibilidad de conocer la naturaleza y condiciones de los hechos objeto de análisis y de informar válidamente sobre la misma. </a:t>
            </a:r>
            <a:endParaRPr lang="es-ES_tradnl" altLang="es-CO" sz="1800" dirty="0">
              <a:solidFill>
                <a:schemeClr val="bg1"/>
              </a:solidFill>
            </a:endParaRPr>
          </a:p>
          <a:p>
            <a:pPr>
              <a:spcBef>
                <a:spcPct val="50000"/>
              </a:spcBef>
              <a:buFontTx/>
              <a:buNone/>
            </a:pPr>
            <a:r>
              <a:rPr lang="es-ES" altLang="es-CO" sz="1800" dirty="0">
                <a:solidFill>
                  <a:schemeClr val="bg1"/>
                </a:solidFill>
              </a:rPr>
              <a:t>	</a:t>
            </a:r>
            <a:r>
              <a:rPr lang="es-ES" altLang="es-CO" sz="1800" u="sng" dirty="0">
                <a:solidFill>
                  <a:schemeClr val="bg1"/>
                </a:solidFill>
              </a:rPr>
              <a:t>Confirmación Positiva:</a:t>
            </a:r>
            <a:r>
              <a:rPr lang="es-ES" altLang="es-CO" sz="1800" dirty="0">
                <a:solidFill>
                  <a:schemeClr val="bg1"/>
                </a:solidFill>
              </a:rPr>
              <a:t> Se envía la solicitud de confirmación, esperándose que contesten todas las personas circularizadas. </a:t>
            </a:r>
            <a:endParaRPr lang="es-ES_tradnl" altLang="es-CO" sz="1800" dirty="0">
              <a:solidFill>
                <a:schemeClr val="bg1"/>
              </a:solidFill>
            </a:endParaRPr>
          </a:p>
          <a:p>
            <a:pPr>
              <a:spcBef>
                <a:spcPct val="50000"/>
              </a:spcBef>
              <a:buFontTx/>
              <a:buNone/>
            </a:pPr>
            <a:r>
              <a:rPr lang="es-ES" altLang="es-CO" sz="1800" dirty="0">
                <a:solidFill>
                  <a:schemeClr val="bg1"/>
                </a:solidFill>
              </a:rPr>
              <a:t>	</a:t>
            </a:r>
            <a:r>
              <a:rPr lang="es-ES" altLang="es-CO" sz="1800" u="sng" dirty="0">
                <a:solidFill>
                  <a:schemeClr val="bg1"/>
                </a:solidFill>
              </a:rPr>
              <a:t>Confirmación Negativa:</a:t>
            </a:r>
            <a:r>
              <a:rPr lang="es-ES" altLang="es-CO" sz="1800" dirty="0">
                <a:solidFill>
                  <a:schemeClr val="bg1"/>
                </a:solidFill>
              </a:rPr>
              <a:t>  Se envía la solicitud de confirmación, esperándose que contesten solamente las personas que no estén conformes con la información enviada.  Se utiliza para los casos de grandes volúmenes de información a circularizar.  El auditor gana mucho tiempo estudiando solamente las respuestas no conformes.</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923758D1-CEE1-EC5A-7907-892DA1EFDC10}"/>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652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5FDF5A24-74F4-66DF-A49E-997EFB404E22}"/>
              </a:ext>
            </a:extLst>
          </p:cNvPr>
          <p:cNvSpPr txBox="1">
            <a:spLocks noChangeArrowheads="1"/>
          </p:cNvSpPr>
          <p:nvPr/>
        </p:nvSpPr>
        <p:spPr bwMode="auto">
          <a:xfrm>
            <a:off x="539750" y="1890412"/>
            <a:ext cx="80645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 altLang="es-CO" sz="1800" b="1" dirty="0">
              <a:solidFill>
                <a:schemeClr val="bg1"/>
              </a:solidFill>
            </a:endParaRPr>
          </a:p>
          <a:p>
            <a:pPr>
              <a:spcBef>
                <a:spcPct val="50000"/>
              </a:spcBef>
              <a:buFontTx/>
              <a:buNone/>
            </a:pPr>
            <a:r>
              <a:rPr lang="es-ES" altLang="es-CO" sz="1800" b="1" dirty="0">
                <a:solidFill>
                  <a:schemeClr val="bg1"/>
                </a:solidFill>
              </a:rPr>
              <a:t>Continuación de la Confirmación:</a:t>
            </a:r>
          </a:p>
          <a:p>
            <a:pPr>
              <a:spcBef>
                <a:spcPct val="50000"/>
              </a:spcBef>
              <a:buFontTx/>
              <a:buNone/>
            </a:pPr>
            <a:r>
              <a:rPr lang="es-ES" altLang="es-CO" sz="1800" dirty="0">
                <a:solidFill>
                  <a:schemeClr val="bg1"/>
                </a:solidFill>
              </a:rPr>
              <a:t>	</a:t>
            </a:r>
            <a:r>
              <a:rPr lang="es-ES" altLang="es-CO" sz="1800" u="sng" dirty="0">
                <a:solidFill>
                  <a:schemeClr val="bg1"/>
                </a:solidFill>
              </a:rPr>
              <a:t>Confirmación Abierta:</a:t>
            </a:r>
            <a:r>
              <a:rPr lang="es-ES" altLang="es-CO" sz="1800" dirty="0">
                <a:solidFill>
                  <a:schemeClr val="bg1"/>
                </a:solidFill>
              </a:rPr>
              <a:t> Cuando no se incluye el monto o valores que se están corroborando.  Esta técnica se usa tanto para activos como pasivos, pero es de utilización preferencial cuando de confirman activos.</a:t>
            </a:r>
          </a:p>
          <a:p>
            <a:pPr>
              <a:spcBef>
                <a:spcPct val="50000"/>
              </a:spcBef>
              <a:buFontTx/>
              <a:buNone/>
            </a:pPr>
            <a:r>
              <a:rPr lang="es-ES" altLang="es-CO" sz="1800" dirty="0">
                <a:solidFill>
                  <a:schemeClr val="bg1"/>
                </a:solidFill>
              </a:rPr>
              <a:t>	</a:t>
            </a:r>
          </a:p>
          <a:p>
            <a:pPr>
              <a:spcBef>
                <a:spcPct val="50000"/>
              </a:spcBef>
              <a:buFontTx/>
              <a:buNone/>
            </a:pPr>
            <a:r>
              <a:rPr lang="es-ES" altLang="es-CO" sz="1800" dirty="0">
                <a:solidFill>
                  <a:schemeClr val="bg1"/>
                </a:solidFill>
              </a:rPr>
              <a:t>	</a:t>
            </a:r>
            <a:r>
              <a:rPr lang="es-ES" altLang="es-CO" sz="1800" u="sng" dirty="0">
                <a:solidFill>
                  <a:schemeClr val="bg1"/>
                </a:solidFill>
              </a:rPr>
              <a:t>Confirmación Cerrada:</a:t>
            </a:r>
            <a:r>
              <a:rPr lang="es-ES" altLang="es-CO" sz="1800" dirty="0">
                <a:solidFill>
                  <a:schemeClr val="bg1"/>
                </a:solidFill>
              </a:rPr>
              <a:t> Cuando se incluye el monto del saldo o valor a corroborar.  Es de utilización preferencial cuando se confirman pasivos.</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561C9567-4EF1-D2D1-D058-9D07B361F672}"/>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92478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6B1D98DC-3D01-D66F-F4A1-60DBDE91F040}"/>
              </a:ext>
            </a:extLst>
          </p:cNvPr>
          <p:cNvSpPr txBox="1">
            <a:spLocks noChangeArrowheads="1"/>
          </p:cNvSpPr>
          <p:nvPr/>
        </p:nvSpPr>
        <p:spPr bwMode="auto">
          <a:xfrm>
            <a:off x="539750" y="1863979"/>
            <a:ext cx="8064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9) Comprobación:</a:t>
            </a:r>
          </a:p>
          <a:p>
            <a:pPr>
              <a:spcBef>
                <a:spcPct val="50000"/>
              </a:spcBef>
              <a:buFontTx/>
              <a:buNone/>
            </a:pPr>
            <a:r>
              <a:rPr lang="es-ES" altLang="es-CO" sz="1800" dirty="0">
                <a:solidFill>
                  <a:schemeClr val="bg1"/>
                </a:solidFill>
              </a:rPr>
              <a:t>	Técnica que corrobora las transacciones registradas en los sistemas de información, verificando los documentos que sustentan cada una de las mismas.  Por la técnica de la comprobación se puede verificar la legalidad de cada transacción y se pueden obtener conclusiones sobre la interpretación contable de las mismas.</a:t>
            </a:r>
          </a:p>
          <a:p>
            <a:pPr>
              <a:spcBef>
                <a:spcPct val="50000"/>
              </a:spcBef>
              <a:buFontTx/>
              <a:buNone/>
            </a:pPr>
            <a:r>
              <a:rPr lang="es-ES" altLang="es-CO" sz="1800" dirty="0">
                <a:solidFill>
                  <a:schemeClr val="bg1"/>
                </a:solidFill>
              </a:rPr>
              <a:t> 	Los documentos comúnmente sujetos a la técnica de comprobación son las facturas, los ingresos, los gastos, actas de Junta Directiva, actas de Asamblea General, recibos, contratos, escrituras... Versus los registros en los sistemas de información.</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0A44AE69-CB46-5790-4791-A4C71765127B}"/>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84284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5D03E169-5128-5E48-2D97-325860AAE90C}"/>
              </a:ext>
            </a:extLst>
          </p:cNvPr>
          <p:cNvSpPr txBox="1">
            <a:spLocks noChangeArrowheads="1"/>
          </p:cNvSpPr>
          <p:nvPr/>
        </p:nvSpPr>
        <p:spPr bwMode="auto">
          <a:xfrm>
            <a:off x="539750" y="2021221"/>
            <a:ext cx="80645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10) Conciliación:</a:t>
            </a:r>
          </a:p>
          <a:p>
            <a:pPr>
              <a:spcBef>
                <a:spcPct val="50000"/>
              </a:spcBef>
              <a:buFontTx/>
              <a:buNone/>
            </a:pPr>
            <a:r>
              <a:rPr lang="es-ES" altLang="es-CO" sz="1800" dirty="0">
                <a:solidFill>
                  <a:schemeClr val="bg1"/>
                </a:solidFill>
              </a:rPr>
              <a:t>	Técnica para poner de acuerdo dos o más fuentes de información.</a:t>
            </a:r>
          </a:p>
          <a:p>
            <a:pPr>
              <a:spcBef>
                <a:spcPct val="50000"/>
              </a:spcBef>
              <a:buFontTx/>
              <a:buNone/>
            </a:pPr>
            <a:r>
              <a:rPr lang="es-ES" altLang="es-CO" sz="1800" dirty="0">
                <a:solidFill>
                  <a:schemeClr val="bg1"/>
                </a:solidFill>
              </a:rPr>
              <a:t> 	Se concilian registros contra resúmenes, datos de un tercero contra datos propios, datos de movimientos internos contra reportes externos, etc.</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C6938034-3A6B-6DA1-A886-9297C4249D3F}"/>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87529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43BCAA41-1F6A-04E0-3A4B-7B7D5F66B702}"/>
              </a:ext>
            </a:extLst>
          </p:cNvPr>
          <p:cNvSpPr txBox="1">
            <a:spLocks noChangeArrowheads="1"/>
          </p:cNvSpPr>
          <p:nvPr/>
        </p:nvSpPr>
        <p:spPr bwMode="auto">
          <a:xfrm>
            <a:off x="539750" y="1888363"/>
            <a:ext cx="80645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800" b="1" dirty="0">
              <a:solidFill>
                <a:schemeClr val="bg1"/>
              </a:solidFill>
            </a:endParaRPr>
          </a:p>
          <a:p>
            <a:pPr>
              <a:spcBef>
                <a:spcPct val="50000"/>
              </a:spcBef>
              <a:buFontTx/>
              <a:buNone/>
            </a:pPr>
            <a:r>
              <a:rPr lang="es-ES_tradnl" altLang="es-CO" sz="1800" b="1" dirty="0">
                <a:solidFill>
                  <a:schemeClr val="bg1"/>
                </a:solidFill>
              </a:rPr>
              <a:t>11) Certificación:</a:t>
            </a:r>
          </a:p>
          <a:p>
            <a:pPr>
              <a:spcBef>
                <a:spcPct val="50000"/>
              </a:spcBef>
              <a:buFontTx/>
              <a:buNone/>
            </a:pPr>
            <a:r>
              <a:rPr lang="es-ES" altLang="es-CO" sz="1800" dirty="0">
                <a:solidFill>
                  <a:schemeClr val="bg1"/>
                </a:solidFill>
              </a:rPr>
              <a:t>	La técnica de la certificación consiste en la obtención de cartas o documentos, firmados por funcionarios de la empresa en su calidad de tales, en los cuales se certifica o se asegura la verdad sobre hechos de importancia para los análisis que realiza el auditor.</a:t>
            </a:r>
          </a:p>
          <a:p>
            <a:pPr>
              <a:spcBef>
                <a:spcPct val="50000"/>
              </a:spcBef>
              <a:buFontTx/>
              <a:buNone/>
            </a:pPr>
            <a:r>
              <a:rPr lang="es-ES" altLang="es-CO" sz="1800" dirty="0">
                <a:solidFill>
                  <a:schemeClr val="bg1"/>
                </a:solidFill>
              </a:rPr>
              <a:t>	Cuando la importancia de los datos lo amerita, el auditor presenta por escrito en forma de resúmenes o memorandos el resultado de las investigaciones con las firmas autógrafas de los participantes.</a:t>
            </a:r>
            <a:endParaRPr lang="es-ES_tradnl" altLang="es-CO" sz="1800" dirty="0">
              <a:solidFill>
                <a:schemeClr val="bg1"/>
              </a:solidFill>
            </a:endParaRPr>
          </a:p>
        </p:txBody>
      </p:sp>
      <p:pic>
        <p:nvPicPr>
          <p:cNvPr id="2" name="Imagen 1">
            <a:extLst>
              <a:ext uri="{FF2B5EF4-FFF2-40B4-BE49-F238E27FC236}">
                <a16:creationId xmlns:a16="http://schemas.microsoft.com/office/drawing/2014/main" id="{00A7BEE9-086B-BF28-337D-D1A8219DE413}"/>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7410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F5A1C72F-B1B1-F091-7E72-6048410A4F9B}"/>
              </a:ext>
            </a:extLst>
          </p:cNvPr>
          <p:cNvSpPr txBox="1">
            <a:spLocks noChangeArrowheads="1"/>
          </p:cNvSpPr>
          <p:nvPr/>
        </p:nvSpPr>
        <p:spPr bwMode="auto">
          <a:xfrm>
            <a:off x="539750" y="1754251"/>
            <a:ext cx="80645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a:solidFill>
                  <a:schemeClr val="bg1"/>
                </a:solidFill>
              </a:rPr>
              <a:t>PROCEDIMIENTOS DE AUDITORÍA :</a:t>
            </a:r>
            <a:r>
              <a:rPr lang="es-ES_tradnl" altLang="es-CO" sz="2000">
                <a:solidFill>
                  <a:schemeClr val="bg1"/>
                </a:solidFill>
              </a:rPr>
              <a:t>	</a:t>
            </a:r>
          </a:p>
          <a:p>
            <a:pPr>
              <a:spcBef>
                <a:spcPct val="50000"/>
              </a:spcBef>
              <a:buFontTx/>
              <a:buNone/>
            </a:pPr>
            <a:endParaRPr lang="es-ES_tradnl" altLang="es-CO" sz="1800" b="1">
              <a:solidFill>
                <a:schemeClr val="bg1"/>
              </a:solidFill>
            </a:endParaRPr>
          </a:p>
          <a:p>
            <a:pPr>
              <a:spcBef>
                <a:spcPct val="50000"/>
              </a:spcBef>
              <a:buFontTx/>
              <a:buNone/>
            </a:pPr>
            <a:r>
              <a:rPr lang="es-ES_tradnl" altLang="es-CO" sz="1800" b="1">
                <a:solidFill>
                  <a:schemeClr val="bg1"/>
                </a:solidFill>
              </a:rPr>
              <a:t>12) Investigación:</a:t>
            </a:r>
          </a:p>
          <a:p>
            <a:pPr>
              <a:spcBef>
                <a:spcPct val="50000"/>
              </a:spcBef>
              <a:buFontTx/>
              <a:buNone/>
            </a:pPr>
            <a:r>
              <a:rPr lang="es-ES" altLang="es-CO" sz="1800">
                <a:solidFill>
                  <a:schemeClr val="bg1"/>
                </a:solidFill>
              </a:rPr>
              <a:t>	Consiste en buscar información específica o de mayor detalle dentro o fuera de la entidad.</a:t>
            </a:r>
          </a:p>
          <a:p>
            <a:pPr>
              <a:spcBef>
                <a:spcPct val="50000"/>
              </a:spcBef>
              <a:buFontTx/>
              <a:buNone/>
            </a:pPr>
            <a:r>
              <a:rPr lang="es-ES" altLang="es-CO" sz="1800">
                <a:solidFill>
                  <a:schemeClr val="bg1"/>
                </a:solidFill>
              </a:rPr>
              <a:t>    Las investigaciones pueden tener un rango desde investigaciones formales por escrito dirigidas a terceras partes hasta investigaciones orales informales dirigida a personas dentro de la entidad.</a:t>
            </a:r>
            <a:endParaRPr lang="es-ES_tradnl" altLang="es-CO" sz="1800">
              <a:solidFill>
                <a:schemeClr val="bg1"/>
              </a:solidFill>
            </a:endParaRPr>
          </a:p>
        </p:txBody>
      </p:sp>
      <p:pic>
        <p:nvPicPr>
          <p:cNvPr id="2" name="Imagen 1">
            <a:extLst>
              <a:ext uri="{FF2B5EF4-FFF2-40B4-BE49-F238E27FC236}">
                <a16:creationId xmlns:a16="http://schemas.microsoft.com/office/drawing/2014/main" id="{6B90C616-1778-ACFC-31F6-1DC51611510F}"/>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05578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77A1479C-3215-01FA-3B6F-C96B8FC3220A}"/>
              </a:ext>
            </a:extLst>
          </p:cNvPr>
          <p:cNvSpPr txBox="1">
            <a:spLocks noChangeArrowheads="1"/>
          </p:cNvSpPr>
          <p:nvPr/>
        </p:nvSpPr>
        <p:spPr bwMode="auto">
          <a:xfrm>
            <a:off x="539750" y="1863979"/>
            <a:ext cx="80645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a:solidFill>
                  <a:schemeClr val="bg1"/>
                </a:solidFill>
              </a:rPr>
              <a:t>PROCEDIMIENTOS DE AUDITORÍA :</a:t>
            </a:r>
            <a:r>
              <a:rPr lang="es-ES_tradnl" altLang="es-CO" sz="2000">
                <a:solidFill>
                  <a:schemeClr val="bg1"/>
                </a:solidFill>
              </a:rPr>
              <a:t>	</a:t>
            </a:r>
          </a:p>
          <a:p>
            <a:pPr>
              <a:spcBef>
                <a:spcPct val="50000"/>
              </a:spcBef>
              <a:buFontTx/>
              <a:buNone/>
            </a:pPr>
            <a:endParaRPr lang="es-ES_tradnl" altLang="es-CO" sz="1800" b="1">
              <a:solidFill>
                <a:schemeClr val="bg1"/>
              </a:solidFill>
            </a:endParaRPr>
          </a:p>
          <a:p>
            <a:pPr>
              <a:spcBef>
                <a:spcPct val="50000"/>
              </a:spcBef>
              <a:buFontTx/>
              <a:buNone/>
            </a:pPr>
            <a:r>
              <a:rPr lang="es-ES_tradnl" altLang="es-CO" sz="1800" b="1">
                <a:solidFill>
                  <a:schemeClr val="bg1"/>
                </a:solidFill>
              </a:rPr>
              <a:t>13) Prueba de recorrido:</a:t>
            </a:r>
            <a:endParaRPr lang="es-ES_tradnl" altLang="es-CO" sz="1800">
              <a:solidFill>
                <a:schemeClr val="bg1"/>
              </a:solidFill>
            </a:endParaRPr>
          </a:p>
          <a:p>
            <a:pPr>
              <a:spcBef>
                <a:spcPct val="50000"/>
              </a:spcBef>
              <a:buFontTx/>
              <a:buNone/>
            </a:pPr>
            <a:r>
              <a:rPr lang="es-ES_tradnl" altLang="es-CO" sz="1800">
                <a:solidFill>
                  <a:schemeClr val="bg1"/>
                </a:solidFill>
              </a:rPr>
              <a:t>	Consiste en recorrer uno a uno los pasos del proceso o procedimiento, registrando los asuntos relevantes que se observan en cada una de sus actividades.</a:t>
            </a:r>
            <a:endParaRPr lang="es-ES_tradnl" altLang="es-CO" sz="1800" b="1">
              <a:solidFill>
                <a:schemeClr val="bg1"/>
              </a:solidFill>
            </a:endParaRPr>
          </a:p>
        </p:txBody>
      </p:sp>
      <p:pic>
        <p:nvPicPr>
          <p:cNvPr id="2" name="Imagen 1">
            <a:extLst>
              <a:ext uri="{FF2B5EF4-FFF2-40B4-BE49-F238E27FC236}">
                <a16:creationId xmlns:a16="http://schemas.microsoft.com/office/drawing/2014/main" id="{56C0FE35-DC2E-4AA4-C237-36A7BC4CFA00}"/>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41398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10">
            <a:extLst>
              <a:ext uri="{FF2B5EF4-FFF2-40B4-BE49-F238E27FC236}">
                <a16:creationId xmlns:a16="http://schemas.microsoft.com/office/drawing/2014/main" id="{EDD0DD60-6EE8-00A0-AE4C-FB91B1879E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862" t="34983" r="34250" b="11391"/>
          <a:stretch/>
        </p:blipFill>
        <p:spPr bwMode="auto">
          <a:xfrm>
            <a:off x="1226515" y="1633213"/>
            <a:ext cx="7187723" cy="483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5B9ECCDD-7D95-0EC0-6D45-960B7552E378}"/>
              </a:ext>
            </a:extLst>
          </p:cNvPr>
          <p:cNvSpPr txBox="1">
            <a:spLocks noChangeArrowheads="1"/>
          </p:cNvSpPr>
          <p:nvPr/>
        </p:nvSpPr>
        <p:spPr bwMode="auto">
          <a:xfrm>
            <a:off x="826527" y="6470919"/>
            <a:ext cx="7038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
                <a:schemeClr val="bg1"/>
              </a:buClr>
              <a:buFont typeface="Wingdings" panose="05000000000000000000" pitchFamily="2" charset="2"/>
              <a:buNone/>
            </a:pPr>
            <a:r>
              <a:rPr lang="es-MX" altLang="es-CO" sz="1200" b="1" dirty="0">
                <a:solidFill>
                  <a:schemeClr val="bg1"/>
                </a:solidFill>
              </a:rPr>
              <a:t>Fuente: Teoría de la Auditoría. Walter Sánchez. Página 17.</a:t>
            </a:r>
          </a:p>
        </p:txBody>
      </p:sp>
      <p:pic>
        <p:nvPicPr>
          <p:cNvPr id="10" name="Imagen 9">
            <a:extLst>
              <a:ext uri="{FF2B5EF4-FFF2-40B4-BE49-F238E27FC236}">
                <a16:creationId xmlns:a16="http://schemas.microsoft.com/office/drawing/2014/main" id="{E69B1176-A8E5-FC11-8582-6F7313BF5A4D}"/>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0802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AA7E5DD6-221E-4D56-D578-D1FEB95DE56F}"/>
              </a:ext>
            </a:extLst>
          </p:cNvPr>
          <p:cNvSpPr txBox="1">
            <a:spLocks noChangeArrowheads="1"/>
          </p:cNvSpPr>
          <p:nvPr/>
        </p:nvSpPr>
        <p:spPr bwMode="auto">
          <a:xfrm>
            <a:off x="539750" y="2363851"/>
            <a:ext cx="8064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600" b="1" dirty="0">
              <a:solidFill>
                <a:schemeClr val="bg1"/>
              </a:solidFill>
            </a:endParaRPr>
          </a:p>
          <a:p>
            <a:pPr>
              <a:spcBef>
                <a:spcPct val="50000"/>
              </a:spcBef>
              <a:buFontTx/>
              <a:buNone/>
            </a:pPr>
            <a:r>
              <a:rPr lang="es-ES_tradnl" altLang="es-CO" sz="2000" b="1" dirty="0">
                <a:solidFill>
                  <a:schemeClr val="bg1"/>
                </a:solidFill>
              </a:rPr>
              <a:t>14) Cálculo – Análisis numérico:</a:t>
            </a:r>
          </a:p>
          <a:p>
            <a:pPr>
              <a:spcBef>
                <a:spcPct val="50000"/>
              </a:spcBef>
              <a:buFontTx/>
              <a:buNone/>
            </a:pPr>
            <a:r>
              <a:rPr lang="es-ES_tradnl" altLang="es-CO" sz="2000" dirty="0">
                <a:solidFill>
                  <a:schemeClr val="bg1"/>
                </a:solidFill>
              </a:rPr>
              <a:t>	</a:t>
            </a:r>
            <a:r>
              <a:rPr lang="es-ES" altLang="es-CO" sz="2000" dirty="0">
                <a:solidFill>
                  <a:schemeClr val="bg1"/>
                </a:solidFill>
              </a:rPr>
              <a:t>Consiste en verificar la exactitud aritmética de documentos fuente y registros de la organización, o en desarrollar cálculos independientes sobre los asuntos observados.</a:t>
            </a:r>
          </a:p>
        </p:txBody>
      </p:sp>
      <p:pic>
        <p:nvPicPr>
          <p:cNvPr id="2" name="Imagen 1">
            <a:extLst>
              <a:ext uri="{FF2B5EF4-FFF2-40B4-BE49-F238E27FC236}">
                <a16:creationId xmlns:a16="http://schemas.microsoft.com/office/drawing/2014/main" id="{F0D02DE3-972A-2602-03CC-1F3629AF28D8}"/>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2926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1CFA0AF2-534E-19CF-E9FA-F8535B0444E6}"/>
              </a:ext>
            </a:extLst>
          </p:cNvPr>
          <p:cNvSpPr txBox="1">
            <a:spLocks noChangeArrowheads="1"/>
          </p:cNvSpPr>
          <p:nvPr/>
        </p:nvSpPr>
        <p:spPr bwMode="auto">
          <a:xfrm>
            <a:off x="539750" y="1851787"/>
            <a:ext cx="8064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600" b="1" dirty="0">
              <a:solidFill>
                <a:schemeClr val="bg1"/>
              </a:solidFill>
            </a:endParaRPr>
          </a:p>
          <a:p>
            <a:pPr>
              <a:spcBef>
                <a:spcPct val="50000"/>
              </a:spcBef>
              <a:buFontTx/>
              <a:buNone/>
            </a:pPr>
            <a:r>
              <a:rPr lang="es-ES_tradnl" altLang="es-CO" sz="2000" b="1" dirty="0">
                <a:solidFill>
                  <a:schemeClr val="bg1"/>
                </a:solidFill>
              </a:rPr>
              <a:t>15) Procedimientos analíticos sobre muestras:</a:t>
            </a:r>
          </a:p>
          <a:p>
            <a:pPr>
              <a:spcBef>
                <a:spcPct val="50000"/>
              </a:spcBef>
              <a:buFontTx/>
              <a:buNone/>
            </a:pPr>
            <a:r>
              <a:rPr lang="es-ES_tradnl" altLang="es-CO" sz="2000" dirty="0">
                <a:solidFill>
                  <a:schemeClr val="bg1"/>
                </a:solidFill>
              </a:rPr>
              <a:t>	</a:t>
            </a:r>
            <a:r>
              <a:rPr lang="es-ES" altLang="es-CO" sz="2000" dirty="0">
                <a:solidFill>
                  <a:schemeClr val="bg1"/>
                </a:solidFill>
              </a:rPr>
              <a:t>Se obtienen conclusiones sobre el comportamiento de una población a partir del análisis del comportamiento de una muestra representativa.</a:t>
            </a:r>
          </a:p>
          <a:p>
            <a:pPr>
              <a:spcBef>
                <a:spcPct val="50000"/>
              </a:spcBef>
              <a:buFontTx/>
              <a:buNone/>
            </a:pPr>
            <a:endParaRPr lang="es-ES_tradnl" altLang="es-CO" sz="1600" dirty="0">
              <a:solidFill>
                <a:schemeClr val="bg1"/>
              </a:solidFill>
            </a:endParaRPr>
          </a:p>
        </p:txBody>
      </p:sp>
      <p:pic>
        <p:nvPicPr>
          <p:cNvPr id="2" name="Imagen 1">
            <a:extLst>
              <a:ext uri="{FF2B5EF4-FFF2-40B4-BE49-F238E27FC236}">
                <a16:creationId xmlns:a16="http://schemas.microsoft.com/office/drawing/2014/main" id="{210CA9CB-6574-F9BC-2846-49A37AD35941}"/>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68947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24">
            <a:extLst>
              <a:ext uri="{FF2B5EF4-FFF2-40B4-BE49-F238E27FC236}">
                <a16:creationId xmlns:a16="http://schemas.microsoft.com/office/drawing/2014/main" id="{F41F94DA-C630-455B-698C-775239CD3A55}"/>
              </a:ext>
            </a:extLst>
          </p:cNvPr>
          <p:cNvSpPr txBox="1">
            <a:spLocks noChangeArrowheads="1"/>
          </p:cNvSpPr>
          <p:nvPr/>
        </p:nvSpPr>
        <p:spPr bwMode="auto">
          <a:xfrm>
            <a:off x="1042988" y="1700213"/>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
                <a:schemeClr val="bg1"/>
              </a:buClr>
              <a:buFont typeface="Wingdings" panose="05000000000000000000" pitchFamily="2" charset="2"/>
              <a:buNone/>
            </a:pPr>
            <a:r>
              <a:rPr lang="es-MX" altLang="es-CO" sz="2000" b="1" dirty="0">
                <a:solidFill>
                  <a:schemeClr val="bg1"/>
                </a:solidFill>
                <a:cs typeface="Arial" panose="020B0604020202020204" pitchFamily="34" charset="0"/>
              </a:rPr>
              <a:t>Riesgo de Muestreo</a:t>
            </a:r>
          </a:p>
        </p:txBody>
      </p:sp>
      <p:sp>
        <p:nvSpPr>
          <p:cNvPr id="9" name="Rectángulo 1">
            <a:extLst>
              <a:ext uri="{FF2B5EF4-FFF2-40B4-BE49-F238E27FC236}">
                <a16:creationId xmlns:a16="http://schemas.microsoft.com/office/drawing/2014/main" id="{D25380D0-FDDE-2EA2-AD8C-AE2EB5273AD7}"/>
              </a:ext>
            </a:extLst>
          </p:cNvPr>
          <p:cNvSpPr>
            <a:spLocks noChangeArrowheads="1"/>
          </p:cNvSpPr>
          <p:nvPr/>
        </p:nvSpPr>
        <p:spPr bwMode="auto">
          <a:xfrm>
            <a:off x="611188" y="2255838"/>
            <a:ext cx="77057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MX" altLang="es-CO" sz="2000" dirty="0">
                <a:solidFill>
                  <a:schemeClr val="bg1"/>
                </a:solidFill>
                <a:cs typeface="Arial" panose="020B0604020202020204" pitchFamily="34" charset="0"/>
              </a:rPr>
              <a:t>El riesgo de que la conclusión del auditor interno basada en una muestra pudiera diferir de la conclusión que se hubiera obtenido aplicado la misma técnica de auditoría al total de la población.</a:t>
            </a:r>
          </a:p>
          <a:p>
            <a:pPr algn="just">
              <a:spcBef>
                <a:spcPct val="0"/>
              </a:spcBef>
              <a:buFontTx/>
              <a:buNone/>
            </a:pPr>
            <a:endParaRPr lang="es-MX" altLang="es-CO" sz="2000" dirty="0">
              <a:solidFill>
                <a:schemeClr val="bg1"/>
              </a:solidFill>
              <a:cs typeface="Arial" panose="020B0604020202020204" pitchFamily="34" charset="0"/>
            </a:endParaRPr>
          </a:p>
          <a:p>
            <a:pPr algn="just">
              <a:spcBef>
                <a:spcPct val="0"/>
              </a:spcBef>
              <a:buFontTx/>
              <a:buNone/>
            </a:pPr>
            <a:r>
              <a:rPr lang="es-MX" altLang="es-CO" sz="2000" dirty="0">
                <a:solidFill>
                  <a:schemeClr val="bg1"/>
                </a:solidFill>
                <a:cs typeface="Arial" panose="020B0604020202020204" pitchFamily="34" charset="0"/>
              </a:rPr>
              <a:t>Es crítico que la muestra de transacciones sea representativa de la población.</a:t>
            </a:r>
          </a:p>
          <a:p>
            <a:pPr algn="just">
              <a:spcBef>
                <a:spcPct val="0"/>
              </a:spcBef>
              <a:buFontTx/>
              <a:buNone/>
            </a:pPr>
            <a:endParaRPr lang="es-MX" altLang="es-CO" sz="2000" dirty="0">
              <a:solidFill>
                <a:schemeClr val="bg1"/>
              </a:solidFill>
              <a:cs typeface="Arial" panose="020B0604020202020204" pitchFamily="34" charset="0"/>
            </a:endParaRPr>
          </a:p>
          <a:p>
            <a:pPr algn="just">
              <a:spcBef>
                <a:spcPct val="0"/>
              </a:spcBef>
              <a:buFontTx/>
              <a:buNone/>
            </a:pPr>
            <a:r>
              <a:rPr lang="es-MX" altLang="es-CO" sz="2000" dirty="0">
                <a:solidFill>
                  <a:schemeClr val="bg1"/>
                </a:solidFill>
                <a:cs typeface="Arial" panose="020B0604020202020204" pitchFamily="34" charset="0"/>
              </a:rPr>
              <a:t>Tipos de muestreo:</a:t>
            </a:r>
          </a:p>
          <a:p>
            <a:pPr algn="just">
              <a:spcBef>
                <a:spcPct val="0"/>
              </a:spcBef>
              <a:buFontTx/>
              <a:buNone/>
            </a:pPr>
            <a:endParaRPr lang="es-MX" altLang="es-CO" sz="2000" dirty="0">
              <a:solidFill>
                <a:schemeClr val="bg1"/>
              </a:solidFill>
              <a:cs typeface="Arial" panose="020B0604020202020204" pitchFamily="34" charset="0"/>
            </a:endParaRPr>
          </a:p>
          <a:p>
            <a:pPr algn="just">
              <a:spcBef>
                <a:spcPct val="0"/>
              </a:spcBef>
              <a:buFontTx/>
              <a:buAutoNum type="arabicPeriod"/>
            </a:pPr>
            <a:r>
              <a:rPr lang="es-MX" altLang="es-CO" sz="2000" dirty="0">
                <a:solidFill>
                  <a:schemeClr val="bg1"/>
                </a:solidFill>
                <a:cs typeface="Arial" panose="020B0604020202020204" pitchFamily="34" charset="0"/>
              </a:rPr>
              <a:t>Muestreo estadístico (aleatorio y sistemático)</a:t>
            </a:r>
          </a:p>
          <a:p>
            <a:pPr algn="just">
              <a:spcBef>
                <a:spcPct val="0"/>
              </a:spcBef>
              <a:buFontTx/>
              <a:buAutoNum type="arabicPeriod"/>
            </a:pPr>
            <a:endParaRPr lang="es-MX" altLang="es-CO" sz="2000" dirty="0">
              <a:solidFill>
                <a:schemeClr val="bg1"/>
              </a:solidFill>
              <a:cs typeface="Arial" panose="020B0604020202020204" pitchFamily="34" charset="0"/>
            </a:endParaRPr>
          </a:p>
          <a:p>
            <a:pPr algn="just">
              <a:spcBef>
                <a:spcPct val="0"/>
              </a:spcBef>
              <a:buFontTx/>
              <a:buAutoNum type="arabicPeriod"/>
            </a:pPr>
            <a:r>
              <a:rPr lang="es-MX" altLang="es-CO" sz="2000" dirty="0">
                <a:solidFill>
                  <a:schemeClr val="bg1"/>
                </a:solidFill>
                <a:cs typeface="Arial" panose="020B0604020202020204" pitchFamily="34" charset="0"/>
              </a:rPr>
              <a:t>Muestreo No Estadístico.</a:t>
            </a:r>
          </a:p>
        </p:txBody>
      </p:sp>
      <p:pic>
        <p:nvPicPr>
          <p:cNvPr id="2" name="Imagen 1">
            <a:extLst>
              <a:ext uri="{FF2B5EF4-FFF2-40B4-BE49-F238E27FC236}">
                <a16:creationId xmlns:a16="http://schemas.microsoft.com/office/drawing/2014/main" id="{2B2D06CA-3487-A191-DD0E-EF22B4CF4286}"/>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42221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24">
            <a:extLst>
              <a:ext uri="{FF2B5EF4-FFF2-40B4-BE49-F238E27FC236}">
                <a16:creationId xmlns:a16="http://schemas.microsoft.com/office/drawing/2014/main" id="{7136D5ED-7A63-279B-970A-773C477C3016}"/>
              </a:ext>
            </a:extLst>
          </p:cNvPr>
          <p:cNvSpPr txBox="1">
            <a:spLocks noChangeArrowheads="1"/>
          </p:cNvSpPr>
          <p:nvPr/>
        </p:nvSpPr>
        <p:spPr bwMode="auto">
          <a:xfrm>
            <a:off x="1042988" y="1632331"/>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
                <a:schemeClr val="bg1"/>
              </a:buClr>
              <a:buFont typeface="Wingdings" panose="05000000000000000000" pitchFamily="2" charset="2"/>
              <a:buNone/>
            </a:pPr>
            <a:r>
              <a:rPr lang="es-MX" altLang="es-CO" sz="2000" b="1">
                <a:solidFill>
                  <a:schemeClr val="bg1"/>
                </a:solidFill>
                <a:cs typeface="Arial" panose="020B0604020202020204" pitchFamily="34" charset="0"/>
              </a:rPr>
              <a:t>Técnicas para el Muestreo</a:t>
            </a:r>
          </a:p>
        </p:txBody>
      </p:sp>
      <p:sp>
        <p:nvSpPr>
          <p:cNvPr id="9" name="Rectángulo 1">
            <a:extLst>
              <a:ext uri="{FF2B5EF4-FFF2-40B4-BE49-F238E27FC236}">
                <a16:creationId xmlns:a16="http://schemas.microsoft.com/office/drawing/2014/main" id="{F0419269-38A8-A7CD-B268-A4164EE97A26}"/>
              </a:ext>
            </a:extLst>
          </p:cNvPr>
          <p:cNvSpPr>
            <a:spLocks noChangeArrowheads="1"/>
          </p:cNvSpPr>
          <p:nvPr/>
        </p:nvSpPr>
        <p:spPr bwMode="auto">
          <a:xfrm>
            <a:off x="611188" y="2475294"/>
            <a:ext cx="7705725" cy="37861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s-MX" altLang="es-CO" sz="2000" b="1" dirty="0">
                <a:solidFill>
                  <a:schemeClr val="bg1"/>
                </a:solidFill>
                <a:cs typeface="Arial" panose="020B0604020202020204" pitchFamily="34" charset="0"/>
              </a:rPr>
              <a:t>Muestreo aleatorio: </a:t>
            </a:r>
            <a:r>
              <a:rPr lang="es-MX" altLang="es-CO" sz="2000" dirty="0">
                <a:solidFill>
                  <a:schemeClr val="bg1"/>
                </a:solidFill>
                <a:cs typeface="Arial" panose="020B0604020202020204" pitchFamily="34" charset="0"/>
              </a:rPr>
              <a:t>la selección de los ítems de la muestra no contempla condiciones predeterminadas y cada ítem de la población tiene la misma probabilidad de ser seleccionado para la muestra.</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r>
              <a:rPr lang="es-MX" altLang="es-CO" sz="2000" b="1" dirty="0">
                <a:solidFill>
                  <a:schemeClr val="bg1"/>
                </a:solidFill>
                <a:cs typeface="Arial" panose="020B0604020202020204" pitchFamily="34" charset="0"/>
              </a:rPr>
              <a:t>Muestreo por unidades monetarias: </a:t>
            </a:r>
            <a:r>
              <a:rPr lang="es-MX" altLang="es-CO" sz="2000" dirty="0">
                <a:solidFill>
                  <a:schemeClr val="bg1"/>
                </a:solidFill>
                <a:cs typeface="Arial" panose="020B0604020202020204" pitchFamily="34" charset="0"/>
              </a:rPr>
              <a:t>utilizado para identificar errores monetarios en las “sumas y saldos” de cualquier cuenta objeto de revisión.</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r>
              <a:rPr lang="es-MX" altLang="es-CO" sz="2000" b="1" dirty="0">
                <a:solidFill>
                  <a:schemeClr val="bg1"/>
                </a:solidFill>
                <a:cs typeface="Arial" panose="020B0604020202020204" pitchFamily="34" charset="0"/>
              </a:rPr>
              <a:t>Muestreo estratificado: </a:t>
            </a:r>
            <a:r>
              <a:rPr lang="es-MX" altLang="es-CO" sz="2000" dirty="0">
                <a:solidFill>
                  <a:schemeClr val="bg1"/>
                </a:solidFill>
                <a:cs typeface="Arial" panose="020B0604020202020204" pitchFamily="34" charset="0"/>
              </a:rPr>
              <a:t>utilizado para separar la población entera en subgrupos; habitualmente se selecciona para la revisión de una muestra aleatoria de cada subgrupo.</a:t>
            </a:r>
          </a:p>
        </p:txBody>
      </p:sp>
      <p:pic>
        <p:nvPicPr>
          <p:cNvPr id="2" name="Imagen 1">
            <a:extLst>
              <a:ext uri="{FF2B5EF4-FFF2-40B4-BE49-F238E27FC236}">
                <a16:creationId xmlns:a16="http://schemas.microsoft.com/office/drawing/2014/main" id="{2D4FA55B-B3E2-56C6-29E8-177EA794CFAF}"/>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20257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24">
            <a:extLst>
              <a:ext uri="{FF2B5EF4-FFF2-40B4-BE49-F238E27FC236}">
                <a16:creationId xmlns:a16="http://schemas.microsoft.com/office/drawing/2014/main" id="{D96B9248-D023-2564-7124-8D16E5CEFFB9}"/>
              </a:ext>
            </a:extLst>
          </p:cNvPr>
          <p:cNvSpPr txBox="1">
            <a:spLocks noChangeArrowheads="1"/>
          </p:cNvSpPr>
          <p:nvPr/>
        </p:nvSpPr>
        <p:spPr bwMode="auto">
          <a:xfrm>
            <a:off x="1042988" y="1863979"/>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
                <a:schemeClr val="bg1"/>
              </a:buClr>
              <a:buFont typeface="Wingdings" panose="05000000000000000000" pitchFamily="2" charset="2"/>
              <a:buNone/>
            </a:pPr>
            <a:r>
              <a:rPr lang="es-MX" altLang="es-CO" sz="2000" b="1" dirty="0">
                <a:solidFill>
                  <a:schemeClr val="bg1"/>
                </a:solidFill>
                <a:cs typeface="Arial" panose="020B0604020202020204" pitchFamily="34" charset="0"/>
              </a:rPr>
              <a:t>Técnicas para el Muestreo</a:t>
            </a:r>
          </a:p>
        </p:txBody>
      </p:sp>
      <p:sp>
        <p:nvSpPr>
          <p:cNvPr id="9" name="Rectángulo 1">
            <a:extLst>
              <a:ext uri="{FF2B5EF4-FFF2-40B4-BE49-F238E27FC236}">
                <a16:creationId xmlns:a16="http://schemas.microsoft.com/office/drawing/2014/main" id="{AF62D1C3-6EDC-A7EE-2BDD-59A1F2BC25F4}"/>
              </a:ext>
            </a:extLst>
          </p:cNvPr>
          <p:cNvSpPr>
            <a:spLocks noChangeArrowheads="1"/>
          </p:cNvSpPr>
          <p:nvPr/>
        </p:nvSpPr>
        <p:spPr bwMode="auto">
          <a:xfrm>
            <a:off x="611188" y="2706942"/>
            <a:ext cx="7705725" cy="22463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s-MX" altLang="es-CO" sz="2000" b="1" dirty="0">
                <a:solidFill>
                  <a:schemeClr val="bg1"/>
                </a:solidFill>
                <a:cs typeface="Arial" panose="020B0604020202020204" pitchFamily="34" charset="0"/>
              </a:rPr>
              <a:t>Muestreo basado en juicio: </a:t>
            </a:r>
            <a:r>
              <a:rPr lang="es-MX" altLang="es-CO" sz="2000" dirty="0">
                <a:solidFill>
                  <a:schemeClr val="bg1"/>
                </a:solidFill>
                <a:cs typeface="Arial" panose="020B0604020202020204" pitchFamily="34" charset="0"/>
              </a:rPr>
              <a:t>basado en el juicio profesional del auditor para centrarse y confirmar la existencia de una condición que se intuye razonablemente.</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r>
              <a:rPr lang="es-MX" altLang="es-CO" sz="2000" b="1" dirty="0">
                <a:solidFill>
                  <a:schemeClr val="bg1"/>
                </a:solidFill>
                <a:cs typeface="Arial" panose="020B0604020202020204" pitchFamily="34" charset="0"/>
              </a:rPr>
              <a:t>Muestreo por descubrimiento: </a:t>
            </a:r>
            <a:r>
              <a:rPr lang="es-MX" altLang="es-CO" sz="2000" dirty="0">
                <a:solidFill>
                  <a:schemeClr val="bg1"/>
                </a:solidFill>
                <a:cs typeface="Arial" panose="020B0604020202020204" pitchFamily="34" charset="0"/>
              </a:rPr>
              <a:t>utilizado cuando la evidencia de un solo error o condición es motivo de mayor escrutinio o investigación.</a:t>
            </a:r>
          </a:p>
        </p:txBody>
      </p:sp>
      <p:pic>
        <p:nvPicPr>
          <p:cNvPr id="2" name="Imagen 1">
            <a:extLst>
              <a:ext uri="{FF2B5EF4-FFF2-40B4-BE49-F238E27FC236}">
                <a16:creationId xmlns:a16="http://schemas.microsoft.com/office/drawing/2014/main" id="{6F568434-0D14-C8DC-6DF0-1ABAC0AB16A1}"/>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63615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8546"/>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24">
            <a:extLst>
              <a:ext uri="{FF2B5EF4-FFF2-40B4-BE49-F238E27FC236}">
                <a16:creationId xmlns:a16="http://schemas.microsoft.com/office/drawing/2014/main" id="{6388F92B-9C2C-8D73-E4EF-752459A9B77D}"/>
              </a:ext>
            </a:extLst>
          </p:cNvPr>
          <p:cNvSpPr txBox="1">
            <a:spLocks noChangeArrowheads="1"/>
          </p:cNvSpPr>
          <p:nvPr/>
        </p:nvSpPr>
        <p:spPr bwMode="auto">
          <a:xfrm>
            <a:off x="1042988" y="2046859"/>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
                <a:schemeClr val="bg1"/>
              </a:buClr>
              <a:buFont typeface="Wingdings" panose="05000000000000000000" pitchFamily="2" charset="2"/>
              <a:buNone/>
            </a:pPr>
            <a:r>
              <a:rPr lang="es-MX" altLang="es-CO" sz="2000" b="1" dirty="0">
                <a:solidFill>
                  <a:schemeClr val="bg1"/>
                </a:solidFill>
                <a:cs typeface="Arial" panose="020B0604020202020204" pitchFamily="34" charset="0"/>
              </a:rPr>
              <a:t>Técnicas para el Muestreo</a:t>
            </a:r>
          </a:p>
        </p:txBody>
      </p:sp>
      <p:sp>
        <p:nvSpPr>
          <p:cNvPr id="9" name="Rectángulo 1">
            <a:extLst>
              <a:ext uri="{FF2B5EF4-FFF2-40B4-BE49-F238E27FC236}">
                <a16:creationId xmlns:a16="http://schemas.microsoft.com/office/drawing/2014/main" id="{6FF7E180-DC1D-C787-23F0-672AEC99BBBE}"/>
              </a:ext>
            </a:extLst>
          </p:cNvPr>
          <p:cNvSpPr>
            <a:spLocks noChangeArrowheads="1"/>
          </p:cNvSpPr>
          <p:nvPr/>
        </p:nvSpPr>
        <p:spPr bwMode="auto">
          <a:xfrm>
            <a:off x="611188" y="2889822"/>
            <a:ext cx="7705725" cy="25542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s-MX" altLang="es-CO" sz="2000" b="1" dirty="0">
                <a:solidFill>
                  <a:schemeClr val="bg1"/>
                </a:solidFill>
                <a:cs typeface="Arial" panose="020B0604020202020204" pitchFamily="34" charset="0"/>
              </a:rPr>
              <a:t>Muestreo estadístico: </a:t>
            </a:r>
            <a:r>
              <a:rPr lang="es-MX" altLang="es-CO" sz="2000" dirty="0">
                <a:solidFill>
                  <a:schemeClr val="bg1"/>
                </a:solidFill>
                <a:cs typeface="Arial" panose="020B0604020202020204" pitchFamily="34" charset="0"/>
              </a:rPr>
              <a:t>considera conceptos como el riesgo del muestreo y el margen de error tolerable y esperado. En otras palabras, considera un cierto nivel de confianza de la muestra a partir de cálculos matemáticos tanto para poblaciones finitas como para poblaciones infinitas.</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endParaRPr lang="es-MX" altLang="es-CO" sz="2000" dirty="0">
              <a:solidFill>
                <a:schemeClr val="bg1"/>
              </a:solidFill>
              <a:cs typeface="Arial" panose="020B0604020202020204" pitchFamily="34" charset="0"/>
            </a:endParaRPr>
          </a:p>
        </p:txBody>
      </p:sp>
      <p:pic>
        <p:nvPicPr>
          <p:cNvPr id="2" name="Imagen 1">
            <a:extLst>
              <a:ext uri="{FF2B5EF4-FFF2-40B4-BE49-F238E27FC236}">
                <a16:creationId xmlns:a16="http://schemas.microsoft.com/office/drawing/2014/main" id="{55A1B916-1607-2958-F4A9-8A6B8E56273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3098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pic>
        <p:nvPicPr>
          <p:cNvPr id="8" name="Imagen 2">
            <a:extLst>
              <a:ext uri="{FF2B5EF4-FFF2-40B4-BE49-F238E27FC236}">
                <a16:creationId xmlns:a16="http://schemas.microsoft.com/office/drawing/2014/main" id="{9CD0D050-D39B-1D48-E1DC-E5B4B42CA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182" y="1139066"/>
            <a:ext cx="7439565" cy="565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5EC8B91E-A3FA-CB77-769F-F330EDBAC289}"/>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76203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24">
            <a:extLst>
              <a:ext uri="{FF2B5EF4-FFF2-40B4-BE49-F238E27FC236}">
                <a16:creationId xmlns:a16="http://schemas.microsoft.com/office/drawing/2014/main" id="{084D385B-5E68-6BE1-EA87-830E9644A19F}"/>
              </a:ext>
            </a:extLst>
          </p:cNvPr>
          <p:cNvSpPr txBox="1">
            <a:spLocks noChangeArrowheads="1"/>
          </p:cNvSpPr>
          <p:nvPr/>
        </p:nvSpPr>
        <p:spPr bwMode="auto">
          <a:xfrm>
            <a:off x="1042988" y="2022475"/>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
                <a:schemeClr val="bg1"/>
              </a:buClr>
              <a:buFont typeface="Wingdings" panose="05000000000000000000" pitchFamily="2" charset="2"/>
              <a:buNone/>
            </a:pPr>
            <a:r>
              <a:rPr lang="es-MX" altLang="es-CO" sz="2000" b="1" dirty="0">
                <a:solidFill>
                  <a:schemeClr val="bg1"/>
                </a:solidFill>
                <a:cs typeface="Arial" panose="020B0604020202020204" pitchFamily="34" charset="0"/>
              </a:rPr>
              <a:t>Fórmulas básicas en Excel</a:t>
            </a:r>
          </a:p>
        </p:txBody>
      </p:sp>
      <p:sp>
        <p:nvSpPr>
          <p:cNvPr id="9" name="Rectángulo 1">
            <a:extLst>
              <a:ext uri="{FF2B5EF4-FFF2-40B4-BE49-F238E27FC236}">
                <a16:creationId xmlns:a16="http://schemas.microsoft.com/office/drawing/2014/main" id="{F0E24DBA-8686-F6F9-038F-85DD9165055A}"/>
              </a:ext>
            </a:extLst>
          </p:cNvPr>
          <p:cNvSpPr>
            <a:spLocks noChangeArrowheads="1"/>
          </p:cNvSpPr>
          <p:nvPr/>
        </p:nvSpPr>
        <p:spPr bwMode="auto">
          <a:xfrm>
            <a:off x="611188" y="2865438"/>
            <a:ext cx="7705725" cy="25542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s-MX" altLang="es-CO" sz="2000" b="1" dirty="0">
                <a:solidFill>
                  <a:schemeClr val="bg1"/>
                </a:solidFill>
                <a:cs typeface="Arial" panose="020B0604020202020204" pitchFamily="34" charset="0"/>
              </a:rPr>
              <a:t>= secuencia (30)</a:t>
            </a:r>
          </a:p>
          <a:p>
            <a:pPr algn="just">
              <a:spcBef>
                <a:spcPct val="0"/>
              </a:spcBef>
              <a:buFontTx/>
              <a:buNone/>
              <a:defRPr/>
            </a:pPr>
            <a:endParaRPr lang="es-MX" altLang="es-CO" sz="2000" b="1" dirty="0">
              <a:solidFill>
                <a:schemeClr val="bg1"/>
              </a:solidFill>
              <a:cs typeface="Arial" panose="020B0604020202020204" pitchFamily="34" charset="0"/>
            </a:endParaRPr>
          </a:p>
          <a:p>
            <a:pPr algn="just">
              <a:spcBef>
                <a:spcPct val="0"/>
              </a:spcBef>
              <a:buFontTx/>
              <a:buNone/>
              <a:defRPr/>
            </a:pPr>
            <a:r>
              <a:rPr lang="es-MX" altLang="es-CO" sz="2000" b="1" dirty="0">
                <a:solidFill>
                  <a:schemeClr val="bg1"/>
                </a:solidFill>
                <a:cs typeface="Arial" panose="020B0604020202020204" pitchFamily="34" charset="0"/>
              </a:rPr>
              <a:t>= </a:t>
            </a:r>
            <a:r>
              <a:rPr lang="es-MX" altLang="es-CO" sz="2000" b="1" dirty="0" err="1">
                <a:solidFill>
                  <a:schemeClr val="bg1"/>
                </a:solidFill>
                <a:cs typeface="Arial" panose="020B0604020202020204" pitchFamily="34" charset="0"/>
              </a:rPr>
              <a:t>aleatorio.entre</a:t>
            </a:r>
            <a:r>
              <a:rPr lang="es-MX" altLang="es-CO" sz="2000" b="1" dirty="0">
                <a:solidFill>
                  <a:schemeClr val="bg1"/>
                </a:solidFill>
                <a:cs typeface="Arial" panose="020B0604020202020204" pitchFamily="34" charset="0"/>
              </a:rPr>
              <a:t> (1;625)</a:t>
            </a:r>
          </a:p>
          <a:p>
            <a:pPr algn="just">
              <a:spcBef>
                <a:spcPct val="0"/>
              </a:spcBef>
              <a:buFontTx/>
              <a:buNone/>
              <a:defRPr/>
            </a:pPr>
            <a:endParaRPr lang="es-MX" altLang="es-CO" sz="2000" b="1" dirty="0">
              <a:solidFill>
                <a:schemeClr val="bg1"/>
              </a:solidFill>
              <a:cs typeface="Arial" panose="020B0604020202020204" pitchFamily="34" charset="0"/>
            </a:endParaRPr>
          </a:p>
          <a:p>
            <a:pPr algn="just">
              <a:spcBef>
                <a:spcPct val="0"/>
              </a:spcBef>
              <a:buFontTx/>
              <a:buNone/>
              <a:defRPr/>
            </a:pPr>
            <a:r>
              <a:rPr lang="es-MX" altLang="es-CO" sz="2000" b="1" dirty="0">
                <a:solidFill>
                  <a:schemeClr val="bg1"/>
                </a:solidFill>
                <a:cs typeface="Arial" panose="020B0604020202020204" pitchFamily="34" charset="0"/>
              </a:rPr>
              <a:t>= buscar(#contrato; rango; 1)</a:t>
            </a:r>
            <a:endParaRPr lang="es-MX" altLang="es-CO" sz="2000" dirty="0">
              <a:solidFill>
                <a:schemeClr val="bg1"/>
              </a:solidFill>
              <a:cs typeface="Arial" panose="020B0604020202020204" pitchFamily="34" charset="0"/>
            </a:endParaRP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endParaRPr lang="es-MX" altLang="es-CO" sz="2000" dirty="0">
              <a:solidFill>
                <a:schemeClr val="bg1"/>
              </a:solidFill>
              <a:cs typeface="Arial" panose="020B0604020202020204" pitchFamily="34" charset="0"/>
            </a:endParaRPr>
          </a:p>
        </p:txBody>
      </p:sp>
      <p:pic>
        <p:nvPicPr>
          <p:cNvPr id="2" name="Imagen 1">
            <a:extLst>
              <a:ext uri="{FF2B5EF4-FFF2-40B4-BE49-F238E27FC236}">
                <a16:creationId xmlns:a16="http://schemas.microsoft.com/office/drawing/2014/main" id="{9169AB3E-4589-C627-6A7B-4E774F87B374}"/>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4391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231F3AAF-8D37-1900-DE1F-CF46F918E255}"/>
              </a:ext>
            </a:extLst>
          </p:cNvPr>
          <p:cNvSpPr txBox="1">
            <a:spLocks noChangeArrowheads="1"/>
          </p:cNvSpPr>
          <p:nvPr/>
        </p:nvSpPr>
        <p:spPr bwMode="auto">
          <a:xfrm>
            <a:off x="539750" y="2083435"/>
            <a:ext cx="80645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PROCEDIMIENTOS DE AUDITORÍA :</a:t>
            </a:r>
            <a:r>
              <a:rPr lang="es-ES_tradnl" altLang="es-CO" sz="2000" dirty="0">
                <a:solidFill>
                  <a:schemeClr val="bg1"/>
                </a:solidFill>
              </a:rPr>
              <a:t>	</a:t>
            </a:r>
          </a:p>
          <a:p>
            <a:pPr>
              <a:spcBef>
                <a:spcPct val="50000"/>
              </a:spcBef>
              <a:buFontTx/>
              <a:buNone/>
            </a:pPr>
            <a:endParaRPr lang="es-ES_tradnl" altLang="es-CO" sz="1600" b="1" dirty="0">
              <a:solidFill>
                <a:schemeClr val="bg1"/>
              </a:solidFill>
            </a:endParaRPr>
          </a:p>
          <a:p>
            <a:pPr>
              <a:spcBef>
                <a:spcPct val="50000"/>
              </a:spcBef>
              <a:buFontTx/>
              <a:buNone/>
            </a:pPr>
            <a:r>
              <a:rPr lang="es-ES_tradnl" altLang="es-CO" sz="2000" b="1" dirty="0">
                <a:solidFill>
                  <a:schemeClr val="bg1"/>
                </a:solidFill>
              </a:rPr>
              <a:t>16) Rastreo:</a:t>
            </a:r>
          </a:p>
          <a:p>
            <a:pPr>
              <a:spcBef>
                <a:spcPct val="50000"/>
              </a:spcBef>
              <a:buFontTx/>
              <a:buNone/>
            </a:pPr>
            <a:r>
              <a:rPr lang="es-ES_tradnl" altLang="es-CO" sz="2000" dirty="0">
                <a:solidFill>
                  <a:schemeClr val="bg1"/>
                </a:solidFill>
              </a:rPr>
              <a:t>	</a:t>
            </a:r>
            <a:r>
              <a:rPr lang="es-ES" altLang="es-CO" sz="2000" dirty="0">
                <a:solidFill>
                  <a:schemeClr val="bg1"/>
                </a:solidFill>
              </a:rPr>
              <a:t>Técnica para hacer seguimiento a los registros en los sistemas de información y verificar la integridad de la información.</a:t>
            </a:r>
          </a:p>
          <a:p>
            <a:pPr>
              <a:spcBef>
                <a:spcPct val="50000"/>
              </a:spcBef>
              <a:buFontTx/>
              <a:buNone/>
            </a:pPr>
            <a:endParaRPr lang="es-ES_tradnl" altLang="es-CO" sz="1600" dirty="0">
              <a:solidFill>
                <a:schemeClr val="bg1"/>
              </a:solidFill>
            </a:endParaRPr>
          </a:p>
        </p:txBody>
      </p:sp>
      <p:pic>
        <p:nvPicPr>
          <p:cNvPr id="2" name="Imagen 1">
            <a:extLst>
              <a:ext uri="{FF2B5EF4-FFF2-40B4-BE49-F238E27FC236}">
                <a16:creationId xmlns:a16="http://schemas.microsoft.com/office/drawing/2014/main" id="{42B5FBB8-AC46-C8C7-E803-10C5DA4FC96C}"/>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55042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8" name="Text Box 6">
            <a:extLst>
              <a:ext uri="{FF2B5EF4-FFF2-40B4-BE49-F238E27FC236}">
                <a16:creationId xmlns:a16="http://schemas.microsoft.com/office/drawing/2014/main" id="{76A6B984-1789-1A70-931D-4FFA5C80B9AA}"/>
              </a:ext>
            </a:extLst>
          </p:cNvPr>
          <p:cNvSpPr txBox="1">
            <a:spLocks noChangeArrowheads="1"/>
          </p:cNvSpPr>
          <p:nvPr/>
        </p:nvSpPr>
        <p:spPr bwMode="auto">
          <a:xfrm>
            <a:off x="546458" y="1831169"/>
            <a:ext cx="8461375" cy="5016758"/>
          </a:xfrm>
          <a:prstGeom prst="rect">
            <a:avLst/>
          </a:prstGeom>
          <a:noFill/>
          <a:ln>
            <a:noFill/>
          </a:ln>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FontTx/>
              <a:buNone/>
              <a:defRPr/>
            </a:pPr>
            <a:r>
              <a:rPr lang="es-ES_tradnl" altLang="es-CO" sz="2000" b="1" dirty="0">
                <a:solidFill>
                  <a:schemeClr val="bg1"/>
                </a:solidFill>
              </a:rPr>
              <a:t>17) Técnicas de auditoría asistidas por computador (TAAC):</a:t>
            </a:r>
          </a:p>
          <a:p>
            <a:pPr>
              <a:spcBef>
                <a:spcPts val="0"/>
              </a:spcBef>
              <a:buFontTx/>
              <a:buNone/>
              <a:defRPr/>
            </a:pPr>
            <a:r>
              <a:rPr lang="es-ES_tradnl" altLang="es-CO" sz="2000" dirty="0">
                <a:solidFill>
                  <a:schemeClr val="bg1"/>
                </a:solidFill>
              </a:rPr>
              <a:t>	</a:t>
            </a:r>
          </a:p>
          <a:p>
            <a:pPr>
              <a:spcBef>
                <a:spcPts val="0"/>
              </a:spcBef>
              <a:buFontTx/>
              <a:buNone/>
              <a:defRPr/>
            </a:pPr>
            <a:r>
              <a:rPr lang="es-ES_tradnl" altLang="es-CO" sz="2000" dirty="0">
                <a:solidFill>
                  <a:schemeClr val="bg1"/>
                </a:solidFill>
              </a:rPr>
              <a:t>	Procedimientos </a:t>
            </a:r>
            <a:r>
              <a:rPr lang="es-MX" altLang="es-CO" sz="2000" dirty="0">
                <a:solidFill>
                  <a:schemeClr val="bg1"/>
                </a:solidFill>
              </a:rPr>
              <a:t>efectuados con el uso de tecnología computarizada, útil para volúmenes grandes de datos. Permiten identificar y extraer información a partir de ciertas rutinas preprogramadas. Incluye:</a:t>
            </a:r>
          </a:p>
          <a:p>
            <a:pPr>
              <a:spcBef>
                <a:spcPts val="0"/>
              </a:spcBef>
              <a:buFontTx/>
              <a:buNone/>
              <a:defRPr/>
            </a:pPr>
            <a:r>
              <a:rPr lang="es-MX" altLang="es-CO" sz="2000" dirty="0">
                <a:solidFill>
                  <a:schemeClr val="bg1"/>
                </a:solidFill>
              </a:rPr>
              <a:t>	</a:t>
            </a:r>
          </a:p>
          <a:p>
            <a:pPr>
              <a:spcBef>
                <a:spcPts val="0"/>
              </a:spcBef>
              <a:buFont typeface="Wingdings" panose="05000000000000000000" pitchFamily="2" charset="2"/>
              <a:buChar char="Ø"/>
              <a:defRPr/>
            </a:pPr>
            <a:r>
              <a:rPr lang="es-MX" altLang="es-CO" sz="2000" b="1" dirty="0">
                <a:solidFill>
                  <a:schemeClr val="bg1"/>
                </a:solidFill>
              </a:rPr>
              <a:t>Herramientas de prospección de datos: </a:t>
            </a:r>
            <a:r>
              <a:rPr lang="es-MX" altLang="es-CO" sz="2000" dirty="0">
                <a:solidFill>
                  <a:schemeClr val="bg1"/>
                </a:solidFill>
              </a:rPr>
              <a:t>Exploración de posibilidades futuras basada en indicios presentes.</a:t>
            </a:r>
          </a:p>
          <a:p>
            <a:pPr marL="0" indent="0">
              <a:spcBef>
                <a:spcPts val="0"/>
              </a:spcBef>
              <a:buFontTx/>
              <a:buNone/>
              <a:defRPr/>
            </a:pPr>
            <a:r>
              <a:rPr lang="es-MX" altLang="es-CO" sz="2000" dirty="0">
                <a:solidFill>
                  <a:schemeClr val="bg1"/>
                </a:solidFill>
              </a:rPr>
              <a:t>	</a:t>
            </a:r>
          </a:p>
          <a:p>
            <a:pPr>
              <a:spcBef>
                <a:spcPts val="0"/>
              </a:spcBef>
              <a:buFont typeface="Wingdings" panose="05000000000000000000" pitchFamily="2" charset="2"/>
              <a:buChar char="Ø"/>
              <a:defRPr/>
            </a:pPr>
            <a:r>
              <a:rPr lang="es-MX" altLang="es-CO" sz="2000" b="1" dirty="0">
                <a:solidFill>
                  <a:schemeClr val="bg1"/>
                </a:solidFill>
              </a:rPr>
              <a:t>Inteligencia de negocios: </a:t>
            </a:r>
            <a:r>
              <a:rPr lang="es-MX" altLang="es-CO" sz="2000" dirty="0">
                <a:solidFill>
                  <a:schemeClr val="bg1"/>
                </a:solidFill>
              </a:rPr>
              <a:t>Análisis de la recopilación, almacenamiento y análisis de datos de operaciones o actividades para optimizar el rendimiento del negocio.</a:t>
            </a:r>
          </a:p>
          <a:p>
            <a:pPr marL="0" indent="0">
              <a:spcBef>
                <a:spcPts val="0"/>
              </a:spcBef>
              <a:buFontTx/>
              <a:buNone/>
              <a:defRPr/>
            </a:pPr>
            <a:r>
              <a:rPr lang="es-MX" altLang="es-CO" sz="2000" dirty="0">
                <a:solidFill>
                  <a:schemeClr val="bg1"/>
                </a:solidFill>
              </a:rPr>
              <a:t>	</a:t>
            </a:r>
          </a:p>
          <a:p>
            <a:pPr>
              <a:spcBef>
                <a:spcPts val="0"/>
              </a:spcBef>
              <a:buFont typeface="Wingdings" panose="05000000000000000000" pitchFamily="2" charset="2"/>
              <a:buChar char="Ø"/>
              <a:defRPr/>
            </a:pPr>
            <a:r>
              <a:rPr lang="es-MX" altLang="es-CO" sz="2000" b="1" dirty="0">
                <a:solidFill>
                  <a:schemeClr val="bg1"/>
                </a:solidFill>
              </a:rPr>
              <a:t>Indagación de archivos: </a:t>
            </a:r>
            <a:r>
              <a:rPr lang="es-MX" altLang="es-CO" sz="2000" dirty="0">
                <a:solidFill>
                  <a:schemeClr val="bg1"/>
                </a:solidFill>
              </a:rPr>
              <a:t>Análisis del detalle de transacciones y saldos, recalculo de operaciones, identificación de inconsistencias o fluctuaciones importantes, entre otros.</a:t>
            </a:r>
            <a:endParaRPr lang="es-ES_tradnl" altLang="es-CO" sz="1600" dirty="0">
              <a:solidFill>
                <a:schemeClr val="bg1"/>
              </a:solidFill>
            </a:endParaRPr>
          </a:p>
        </p:txBody>
      </p:sp>
      <p:pic>
        <p:nvPicPr>
          <p:cNvPr id="2" name="Imagen 1">
            <a:extLst>
              <a:ext uri="{FF2B5EF4-FFF2-40B4-BE49-F238E27FC236}">
                <a16:creationId xmlns:a16="http://schemas.microsoft.com/office/drawing/2014/main" id="{FC1362AC-6D9A-AE8F-1B1A-0FA84AFBDD9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402105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024649"/>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054852"/>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24">
            <a:extLst>
              <a:ext uri="{FF2B5EF4-FFF2-40B4-BE49-F238E27FC236}">
                <a16:creationId xmlns:a16="http://schemas.microsoft.com/office/drawing/2014/main" id="{01B8A366-CEF1-EFC4-17C2-6049581B7E06}"/>
              </a:ext>
            </a:extLst>
          </p:cNvPr>
          <p:cNvSpPr txBox="1">
            <a:spLocks noChangeArrowheads="1"/>
          </p:cNvSpPr>
          <p:nvPr/>
        </p:nvSpPr>
        <p:spPr bwMode="auto">
          <a:xfrm>
            <a:off x="1042988" y="1484313"/>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
                <a:schemeClr val="bg1"/>
              </a:buClr>
              <a:buFont typeface="Wingdings" panose="05000000000000000000" pitchFamily="2" charset="2"/>
              <a:buNone/>
            </a:pPr>
            <a:r>
              <a:rPr lang="es-MX" altLang="es-CO" sz="2000" b="1" dirty="0">
                <a:solidFill>
                  <a:schemeClr val="bg1"/>
                </a:solidFill>
              </a:rPr>
              <a:t>Marcos Normativos Internacionales</a:t>
            </a:r>
          </a:p>
        </p:txBody>
      </p:sp>
      <p:sp>
        <p:nvSpPr>
          <p:cNvPr id="9" name="Rectángulo 1">
            <a:extLst>
              <a:ext uri="{FF2B5EF4-FFF2-40B4-BE49-F238E27FC236}">
                <a16:creationId xmlns:a16="http://schemas.microsoft.com/office/drawing/2014/main" id="{8A564AAB-4BC4-F3A6-C236-8C06981FFAAF}"/>
              </a:ext>
            </a:extLst>
          </p:cNvPr>
          <p:cNvSpPr>
            <a:spLocks noChangeArrowheads="1"/>
          </p:cNvSpPr>
          <p:nvPr/>
        </p:nvSpPr>
        <p:spPr bwMode="auto">
          <a:xfrm>
            <a:off x="611188" y="2133600"/>
            <a:ext cx="7921625" cy="440120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s-MX" altLang="es-CO" sz="2000" dirty="0">
                <a:solidFill>
                  <a:schemeClr val="bg1"/>
                </a:solidFill>
                <a:cs typeface="Arial" panose="020B0604020202020204" pitchFamily="34" charset="0"/>
              </a:rPr>
              <a:t>1) Normas Internacionales de Auditoría (</a:t>
            </a:r>
            <a:r>
              <a:rPr lang="es-MX" altLang="es-CO" sz="2000" b="1" dirty="0">
                <a:solidFill>
                  <a:schemeClr val="bg1"/>
                </a:solidFill>
                <a:cs typeface="Arial" panose="020B0604020202020204" pitchFamily="34" charset="0"/>
              </a:rPr>
              <a:t>NIAS</a:t>
            </a:r>
            <a:r>
              <a:rPr lang="es-MX" altLang="es-CO" sz="2000" dirty="0">
                <a:solidFill>
                  <a:schemeClr val="bg1"/>
                </a:solidFill>
                <a:cs typeface="Arial" panose="020B0604020202020204" pitchFamily="34" charset="0"/>
              </a:rPr>
              <a:t>) de la Federación Internacional de Contadores (IFAC, por sus siglas en inglés)</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r>
              <a:rPr lang="es-MX" altLang="es-CO" sz="2000" dirty="0">
                <a:solidFill>
                  <a:schemeClr val="bg1"/>
                </a:solidFill>
                <a:cs typeface="Arial" panose="020B0604020202020204" pitchFamily="34" charset="0"/>
              </a:rPr>
              <a:t>2) Normas Internacionales de Auditoría para Entidades Fiscalizadores Superiores – </a:t>
            </a:r>
            <a:r>
              <a:rPr lang="es-MX" altLang="es-CO" sz="2000" b="1" dirty="0">
                <a:solidFill>
                  <a:schemeClr val="bg1"/>
                </a:solidFill>
                <a:cs typeface="Arial" panose="020B0604020202020204" pitchFamily="34" charset="0"/>
              </a:rPr>
              <a:t>EFS - ISSAI </a:t>
            </a:r>
            <a:r>
              <a:rPr lang="es-MX" altLang="es-CO" sz="2000" dirty="0">
                <a:solidFill>
                  <a:schemeClr val="bg1"/>
                </a:solidFill>
                <a:cs typeface="Arial" panose="020B0604020202020204" pitchFamily="34" charset="0"/>
              </a:rPr>
              <a:t>(por sus siglas en inglés), expedidas por la Organización de Entidades Fiscalizadoras Superiores (INTOSAI)</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r>
              <a:rPr lang="es-MX" altLang="es-CO" sz="2000" dirty="0">
                <a:solidFill>
                  <a:schemeClr val="bg1"/>
                </a:solidFill>
                <a:cs typeface="Arial" panose="020B0604020202020204" pitchFamily="34" charset="0"/>
              </a:rPr>
              <a:t>3) Normas Internacionales para el Ejercicio Profesional de la Auditoría Interna (Instituto Internacional de Auditores – </a:t>
            </a:r>
            <a:r>
              <a:rPr lang="es-MX" altLang="es-CO" sz="2000" b="1" dirty="0">
                <a:solidFill>
                  <a:schemeClr val="bg1"/>
                </a:solidFill>
                <a:cs typeface="Arial" panose="020B0604020202020204" pitchFamily="34" charset="0"/>
              </a:rPr>
              <a:t>IIA</a:t>
            </a:r>
            <a:r>
              <a:rPr lang="es-MX" altLang="es-CO" sz="2000" dirty="0">
                <a:solidFill>
                  <a:schemeClr val="bg1"/>
                </a:solidFill>
                <a:cs typeface="Arial" panose="020B0604020202020204" pitchFamily="34" charset="0"/>
              </a:rPr>
              <a:t>) – Ahora se denominan Normas Globales de Auditoría Interna.</a:t>
            </a:r>
          </a:p>
          <a:p>
            <a:pPr algn="just">
              <a:spcBef>
                <a:spcPct val="0"/>
              </a:spcBef>
              <a:buFontTx/>
              <a:buNone/>
              <a:defRPr/>
            </a:pPr>
            <a:endParaRPr lang="es-MX" altLang="es-CO" sz="2000" dirty="0">
              <a:solidFill>
                <a:schemeClr val="bg1"/>
              </a:solidFill>
              <a:cs typeface="Arial" panose="020B0604020202020204" pitchFamily="34" charset="0"/>
            </a:endParaRPr>
          </a:p>
          <a:p>
            <a:pPr algn="just">
              <a:spcBef>
                <a:spcPct val="0"/>
              </a:spcBef>
              <a:buFontTx/>
              <a:buNone/>
              <a:defRPr/>
            </a:pPr>
            <a:r>
              <a:rPr lang="es-MX" altLang="es-CO" sz="2000" dirty="0">
                <a:solidFill>
                  <a:schemeClr val="bg1"/>
                </a:solidFill>
                <a:cs typeface="Arial" panose="020B0604020202020204" pitchFamily="34" charset="0"/>
              </a:rPr>
              <a:t>4) Normas de la ISO (International </a:t>
            </a:r>
            <a:r>
              <a:rPr lang="es-MX" altLang="es-CO" sz="2000" dirty="0" err="1">
                <a:solidFill>
                  <a:schemeClr val="bg1"/>
                </a:solidFill>
                <a:cs typeface="Arial" panose="020B0604020202020204" pitchFamily="34" charset="0"/>
              </a:rPr>
              <a:t>Organization</a:t>
            </a:r>
            <a:r>
              <a:rPr lang="es-MX" altLang="es-CO" sz="2000" dirty="0">
                <a:solidFill>
                  <a:schemeClr val="bg1"/>
                </a:solidFill>
                <a:cs typeface="Arial" panose="020B0604020202020204" pitchFamily="34" charset="0"/>
              </a:rPr>
              <a:t> </a:t>
            </a:r>
            <a:r>
              <a:rPr lang="es-MX" altLang="es-CO" sz="2000" dirty="0" err="1">
                <a:solidFill>
                  <a:schemeClr val="bg1"/>
                </a:solidFill>
                <a:cs typeface="Arial" panose="020B0604020202020204" pitchFamily="34" charset="0"/>
              </a:rPr>
              <a:t>for</a:t>
            </a:r>
            <a:r>
              <a:rPr lang="es-MX" altLang="es-CO" sz="2000" dirty="0">
                <a:solidFill>
                  <a:schemeClr val="bg1"/>
                </a:solidFill>
                <a:cs typeface="Arial" panose="020B0604020202020204" pitchFamily="34" charset="0"/>
              </a:rPr>
              <a:t> </a:t>
            </a:r>
            <a:r>
              <a:rPr lang="es-MX" altLang="es-CO" sz="2000" dirty="0" err="1">
                <a:solidFill>
                  <a:schemeClr val="bg1"/>
                </a:solidFill>
                <a:cs typeface="Arial" panose="020B0604020202020204" pitchFamily="34" charset="0"/>
              </a:rPr>
              <a:t>Standardization</a:t>
            </a:r>
            <a:r>
              <a:rPr lang="es-MX" altLang="es-CO" sz="2000" dirty="0">
                <a:solidFill>
                  <a:schemeClr val="bg1"/>
                </a:solidFill>
                <a:cs typeface="Arial" panose="020B0604020202020204" pitchFamily="34" charset="0"/>
              </a:rPr>
              <a:t>)  9001, 14001, 27001, etc.</a:t>
            </a:r>
          </a:p>
        </p:txBody>
      </p:sp>
      <p:pic>
        <p:nvPicPr>
          <p:cNvPr id="10" name="Imagen 9">
            <a:extLst>
              <a:ext uri="{FF2B5EF4-FFF2-40B4-BE49-F238E27FC236}">
                <a16:creationId xmlns:a16="http://schemas.microsoft.com/office/drawing/2014/main" id="{5FBFA492-5333-FE17-008A-F4B00AC446D1}"/>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59131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08AFA0FA-C5D5-452A-8ADA-F254F9D34951}"/>
              </a:ext>
            </a:extLst>
          </p:cNvPr>
          <p:cNvSpPr txBox="1">
            <a:spLocks noChangeArrowheads="1"/>
          </p:cNvSpPr>
          <p:nvPr/>
        </p:nvSpPr>
        <p:spPr bwMode="auto">
          <a:xfrm>
            <a:off x="539750" y="1742059"/>
            <a:ext cx="8064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400" u="sng" dirty="0">
              <a:solidFill>
                <a:schemeClr val="bg1"/>
              </a:solidFill>
            </a:endParaRPr>
          </a:p>
          <a:p>
            <a:pPr>
              <a:spcBef>
                <a:spcPct val="50000"/>
              </a:spcBef>
              <a:buFontTx/>
              <a:buNone/>
            </a:pPr>
            <a:r>
              <a:rPr lang="es-ES_tradnl" altLang="es-CO" sz="2400" u="sng" dirty="0">
                <a:solidFill>
                  <a:schemeClr val="bg1"/>
                </a:solidFill>
              </a:rPr>
              <a:t>LA EVIDENCIA:</a:t>
            </a:r>
            <a:endParaRPr lang="es-ES_tradnl" altLang="es-CO" sz="2400" dirty="0">
              <a:solidFill>
                <a:schemeClr val="bg1"/>
              </a:solidFill>
            </a:endParaRPr>
          </a:p>
          <a:p>
            <a:pPr>
              <a:spcBef>
                <a:spcPct val="50000"/>
              </a:spcBef>
              <a:buFontTx/>
              <a:buNone/>
            </a:pPr>
            <a:endParaRPr lang="es-ES_tradnl" altLang="es-CO" sz="2400" dirty="0">
              <a:solidFill>
                <a:schemeClr val="bg1"/>
              </a:solidFill>
            </a:endParaRPr>
          </a:p>
          <a:p>
            <a:pPr>
              <a:spcBef>
                <a:spcPct val="50000"/>
              </a:spcBef>
              <a:buFontTx/>
              <a:buNone/>
            </a:pPr>
            <a:r>
              <a:rPr lang="es-ES_tradnl" altLang="es-CO" sz="2400" dirty="0">
                <a:solidFill>
                  <a:schemeClr val="bg1"/>
                </a:solidFill>
              </a:rPr>
              <a:t>	Registros, declaraciones de hechos o cualquier otra información pertinente para comparar contra los criterios de evaluación.</a:t>
            </a:r>
          </a:p>
          <a:p>
            <a:pPr>
              <a:spcBef>
                <a:spcPct val="50000"/>
              </a:spcBef>
              <a:buFontTx/>
              <a:buNone/>
            </a:pPr>
            <a:r>
              <a:rPr lang="es-ES_tradnl" altLang="es-CO" sz="2400" dirty="0">
                <a:solidFill>
                  <a:schemeClr val="bg1"/>
                </a:solidFill>
              </a:rPr>
              <a:t>	La evidencia debe ser claramente verificable.</a:t>
            </a:r>
          </a:p>
        </p:txBody>
      </p:sp>
      <p:pic>
        <p:nvPicPr>
          <p:cNvPr id="9" name="Imagen 8">
            <a:extLst>
              <a:ext uri="{FF2B5EF4-FFF2-40B4-BE49-F238E27FC236}">
                <a16:creationId xmlns:a16="http://schemas.microsoft.com/office/drawing/2014/main" id="{C100FD2E-6D18-84D3-FCBD-CCB4B3296AAF}"/>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5003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62319C24-D00F-7AA0-D951-2C3C851C5603}"/>
              </a:ext>
            </a:extLst>
          </p:cNvPr>
          <p:cNvSpPr txBox="1">
            <a:spLocks noChangeArrowheads="1"/>
          </p:cNvSpPr>
          <p:nvPr/>
        </p:nvSpPr>
        <p:spPr bwMode="auto">
          <a:xfrm>
            <a:off x="539750" y="1693291"/>
            <a:ext cx="80645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000" u="sng" dirty="0">
              <a:solidFill>
                <a:schemeClr val="bg1"/>
              </a:solidFill>
            </a:endParaRPr>
          </a:p>
          <a:p>
            <a:pPr>
              <a:spcBef>
                <a:spcPct val="50000"/>
              </a:spcBef>
              <a:buFontTx/>
              <a:buNone/>
            </a:pPr>
            <a:r>
              <a:rPr lang="es-ES_tradnl" altLang="es-CO" sz="2400" u="sng" dirty="0">
                <a:solidFill>
                  <a:schemeClr val="bg1"/>
                </a:solidFill>
              </a:rPr>
              <a:t>EVIDENCIA:</a:t>
            </a:r>
            <a:r>
              <a:rPr lang="es-ES_tradnl" altLang="es-CO" sz="2400" dirty="0">
                <a:solidFill>
                  <a:schemeClr val="bg1"/>
                </a:solidFill>
              </a:rPr>
              <a:t>	</a:t>
            </a:r>
          </a:p>
          <a:p>
            <a:pPr>
              <a:spcBef>
                <a:spcPct val="50000"/>
              </a:spcBef>
              <a:buFontTx/>
              <a:buNone/>
            </a:pPr>
            <a:endParaRPr lang="es-ES_tradnl" altLang="es-CO" sz="2400" dirty="0">
              <a:solidFill>
                <a:schemeClr val="bg1"/>
              </a:solidFill>
            </a:endParaRPr>
          </a:p>
          <a:p>
            <a:pPr>
              <a:spcBef>
                <a:spcPct val="50000"/>
              </a:spcBef>
              <a:buFontTx/>
              <a:buNone/>
            </a:pPr>
            <a:r>
              <a:rPr lang="es-ES_tradnl" altLang="es-CO" sz="2400" dirty="0">
                <a:solidFill>
                  <a:schemeClr val="bg1"/>
                </a:solidFill>
              </a:rPr>
              <a:t>	La evidencia debe conducir a la </a:t>
            </a:r>
            <a:r>
              <a:rPr lang="es-ES_tradnl" altLang="es-CO" sz="2400" b="1" dirty="0">
                <a:solidFill>
                  <a:schemeClr val="bg1"/>
                </a:solidFill>
              </a:rPr>
              <a:t>convicción</a:t>
            </a:r>
            <a:r>
              <a:rPr lang="es-ES_tradnl" altLang="es-CO" sz="2400" dirty="0">
                <a:solidFill>
                  <a:schemeClr val="bg1"/>
                </a:solidFill>
              </a:rPr>
              <a:t> razonable de que todos los datos encontrados u observados están (o han sido) debidamente soportados por los hechos que realmente han ocurrido.</a:t>
            </a:r>
          </a:p>
          <a:p>
            <a:pPr>
              <a:spcBef>
                <a:spcPct val="50000"/>
              </a:spcBef>
              <a:buFontTx/>
              <a:buNone/>
            </a:pPr>
            <a:r>
              <a:rPr lang="es-ES_tradnl" altLang="es-CO" sz="2000" dirty="0">
                <a:solidFill>
                  <a:schemeClr val="bg1"/>
                </a:solidFill>
              </a:rPr>
              <a:t>	</a:t>
            </a:r>
          </a:p>
        </p:txBody>
      </p:sp>
      <p:pic>
        <p:nvPicPr>
          <p:cNvPr id="9" name="Imagen 8">
            <a:extLst>
              <a:ext uri="{FF2B5EF4-FFF2-40B4-BE49-F238E27FC236}">
                <a16:creationId xmlns:a16="http://schemas.microsoft.com/office/drawing/2014/main" id="{B5108AEE-3CD3-B7E0-F4F3-C0B718722EC7}"/>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963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4D1B7133-D9B3-4351-CCE9-AA283EABF58A}"/>
              </a:ext>
            </a:extLst>
          </p:cNvPr>
          <p:cNvSpPr txBox="1">
            <a:spLocks noChangeArrowheads="1"/>
          </p:cNvSpPr>
          <p:nvPr/>
        </p:nvSpPr>
        <p:spPr bwMode="auto">
          <a:xfrm>
            <a:off x="539750" y="1742059"/>
            <a:ext cx="80645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000" u="sng" dirty="0">
              <a:solidFill>
                <a:schemeClr val="bg1"/>
              </a:solidFill>
            </a:endParaRPr>
          </a:p>
          <a:p>
            <a:pPr>
              <a:spcBef>
                <a:spcPct val="50000"/>
              </a:spcBef>
              <a:buFontTx/>
              <a:buNone/>
            </a:pPr>
            <a:r>
              <a:rPr lang="es-ES_tradnl" altLang="es-CO" sz="2000" u="sng" dirty="0">
                <a:solidFill>
                  <a:schemeClr val="bg1"/>
                </a:solidFill>
              </a:rPr>
              <a:t>ATRIBUTOS DE LA EVIDENCIA:</a:t>
            </a:r>
            <a:r>
              <a:rPr lang="es-ES_tradnl" altLang="es-CO" sz="2000" dirty="0">
                <a:solidFill>
                  <a:schemeClr val="bg1"/>
                </a:solidFill>
              </a:rPr>
              <a:t>	</a:t>
            </a:r>
          </a:p>
          <a:p>
            <a:pPr>
              <a:spcBef>
                <a:spcPct val="50000"/>
              </a:spcBef>
              <a:buFontTx/>
              <a:buNone/>
            </a:pPr>
            <a:r>
              <a:rPr lang="es-ES_tradnl" altLang="es-CO" sz="2000" dirty="0">
                <a:solidFill>
                  <a:schemeClr val="bg1"/>
                </a:solidFill>
              </a:rPr>
              <a:t>	</a:t>
            </a:r>
          </a:p>
          <a:p>
            <a:pPr>
              <a:spcBef>
                <a:spcPct val="50000"/>
              </a:spcBef>
              <a:buFontTx/>
              <a:buNone/>
            </a:pPr>
            <a:r>
              <a:rPr lang="es-ES_tradnl" altLang="es-CO" sz="2000" dirty="0">
                <a:solidFill>
                  <a:schemeClr val="bg1"/>
                </a:solidFill>
              </a:rPr>
              <a:t>	</a:t>
            </a:r>
            <a:r>
              <a:rPr lang="es-ES_tradnl" altLang="es-CO" sz="2000" b="1" dirty="0">
                <a:solidFill>
                  <a:schemeClr val="bg1"/>
                </a:solidFill>
              </a:rPr>
              <a:t>SER SUFICIENTE: </a:t>
            </a:r>
            <a:r>
              <a:rPr lang="es-ES_tradnl" altLang="es-CO" sz="2000" dirty="0">
                <a:solidFill>
                  <a:schemeClr val="bg1"/>
                </a:solidFill>
              </a:rPr>
              <a:t>Aquel nivel de evidencia que el auditor debe obtener a través de sus pruebas de auditoría, para llegar a conclusiones razonables sobre el objeto de examen.</a:t>
            </a:r>
          </a:p>
          <a:p>
            <a:pPr>
              <a:spcBef>
                <a:spcPct val="50000"/>
              </a:spcBef>
              <a:buFontTx/>
              <a:buNone/>
            </a:pPr>
            <a:r>
              <a:rPr lang="es-ES_tradnl" altLang="es-CO" sz="2000" dirty="0">
                <a:solidFill>
                  <a:schemeClr val="bg1"/>
                </a:solidFill>
              </a:rPr>
              <a:t>	No se pretende entonces obtener </a:t>
            </a:r>
            <a:r>
              <a:rPr lang="es-ES_tradnl" altLang="es-CO" sz="2000" u="sng" dirty="0">
                <a:solidFill>
                  <a:schemeClr val="bg1"/>
                </a:solidFill>
              </a:rPr>
              <a:t>toda</a:t>
            </a:r>
            <a:r>
              <a:rPr lang="es-ES_tradnl" altLang="es-CO" sz="2000" dirty="0">
                <a:solidFill>
                  <a:schemeClr val="bg1"/>
                </a:solidFill>
              </a:rPr>
              <a:t> la evidencia existente, sino aquella que cumpla con los objetivos del examen.</a:t>
            </a:r>
          </a:p>
          <a:p>
            <a:pPr>
              <a:spcBef>
                <a:spcPct val="50000"/>
              </a:spcBef>
              <a:buFontTx/>
              <a:buNone/>
            </a:pPr>
            <a:r>
              <a:rPr lang="es-ES_tradnl" altLang="es-CO" sz="2000" dirty="0">
                <a:solidFill>
                  <a:schemeClr val="bg1"/>
                </a:solidFill>
              </a:rPr>
              <a:t>	</a:t>
            </a:r>
          </a:p>
        </p:txBody>
      </p:sp>
      <p:pic>
        <p:nvPicPr>
          <p:cNvPr id="9" name="Imagen 8">
            <a:extLst>
              <a:ext uri="{FF2B5EF4-FFF2-40B4-BE49-F238E27FC236}">
                <a16:creationId xmlns:a16="http://schemas.microsoft.com/office/drawing/2014/main" id="{716E9AA4-BCC7-C236-619A-517B79AB5AFB}"/>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26001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A85F1911-ABDC-3029-3A4D-4510D3C2960A}"/>
              </a:ext>
            </a:extLst>
          </p:cNvPr>
          <p:cNvSpPr txBox="1">
            <a:spLocks noChangeArrowheads="1"/>
          </p:cNvSpPr>
          <p:nvPr/>
        </p:nvSpPr>
        <p:spPr bwMode="auto">
          <a:xfrm>
            <a:off x="539750" y="1973707"/>
            <a:ext cx="8064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000" u="sng" dirty="0">
              <a:solidFill>
                <a:schemeClr val="bg1"/>
              </a:solidFill>
            </a:endParaRPr>
          </a:p>
          <a:p>
            <a:pPr>
              <a:spcBef>
                <a:spcPct val="50000"/>
              </a:spcBef>
              <a:buFontTx/>
              <a:buNone/>
            </a:pPr>
            <a:r>
              <a:rPr lang="es-ES_tradnl" altLang="es-CO" sz="2000" u="sng" dirty="0">
                <a:solidFill>
                  <a:schemeClr val="bg1"/>
                </a:solidFill>
              </a:rPr>
              <a:t>ATRIBUTOS DE LA EVIDENCIA:</a:t>
            </a:r>
            <a:r>
              <a:rPr lang="es-ES_tradnl" altLang="es-CO" sz="2000" dirty="0">
                <a:solidFill>
                  <a:schemeClr val="bg1"/>
                </a:solidFill>
              </a:rPr>
              <a:t>	</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a:t>
            </a:r>
            <a:r>
              <a:rPr lang="es-ES_tradnl" altLang="es-CO" sz="2000" b="1" dirty="0">
                <a:solidFill>
                  <a:schemeClr val="bg1"/>
                </a:solidFill>
              </a:rPr>
              <a:t>SER COMPETENTE:</a:t>
            </a:r>
            <a:r>
              <a:rPr lang="es-ES_tradnl" altLang="es-CO" sz="2000" dirty="0">
                <a:solidFill>
                  <a:schemeClr val="bg1"/>
                </a:solidFill>
              </a:rPr>
              <a:t> La evidencia es competente cuando es útil al auditor para emitir su juicio profesional, cuando ha sido obtenida por los medios adecuados y cuando ha sido emitida por las personas correctas.</a:t>
            </a:r>
          </a:p>
          <a:p>
            <a:pPr>
              <a:spcBef>
                <a:spcPct val="50000"/>
              </a:spcBef>
              <a:buFontTx/>
              <a:buNone/>
            </a:pPr>
            <a:r>
              <a:rPr lang="es-ES_tradnl" altLang="es-CO" sz="2000" dirty="0">
                <a:solidFill>
                  <a:schemeClr val="bg1"/>
                </a:solidFill>
              </a:rPr>
              <a:t>		</a:t>
            </a:r>
          </a:p>
        </p:txBody>
      </p:sp>
      <p:pic>
        <p:nvPicPr>
          <p:cNvPr id="9" name="Imagen 8">
            <a:extLst>
              <a:ext uri="{FF2B5EF4-FFF2-40B4-BE49-F238E27FC236}">
                <a16:creationId xmlns:a16="http://schemas.microsoft.com/office/drawing/2014/main" id="{331C8045-A4CF-A3A2-D6A4-FD556DD14C3C}"/>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9826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010454A5-1EAD-5068-C0EA-31A43A5CDBB0}"/>
              </a:ext>
            </a:extLst>
          </p:cNvPr>
          <p:cNvSpPr txBox="1">
            <a:spLocks noChangeArrowheads="1"/>
          </p:cNvSpPr>
          <p:nvPr/>
        </p:nvSpPr>
        <p:spPr bwMode="auto">
          <a:xfrm>
            <a:off x="539750" y="1412875"/>
            <a:ext cx="80645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000" u="sng" dirty="0">
              <a:solidFill>
                <a:schemeClr val="bg1"/>
              </a:solidFill>
            </a:endParaRPr>
          </a:p>
          <a:p>
            <a:pPr>
              <a:spcBef>
                <a:spcPct val="50000"/>
              </a:spcBef>
              <a:buFontTx/>
              <a:buNone/>
            </a:pPr>
            <a:r>
              <a:rPr lang="es-ES_tradnl" altLang="es-CO" sz="2000" u="sng" dirty="0">
                <a:solidFill>
                  <a:schemeClr val="bg1"/>
                </a:solidFill>
              </a:rPr>
              <a:t>CARACTERÍSTICAS DE LA EVIDENCIA:</a:t>
            </a:r>
            <a:endParaRPr lang="es-ES_tradnl" altLang="es-CO" sz="2000" dirty="0">
              <a:solidFill>
                <a:schemeClr val="bg1"/>
              </a:solidFill>
            </a:endParaRP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a:t>
            </a:r>
            <a:r>
              <a:rPr lang="es-ES_tradnl" altLang="es-CO" sz="2000" b="1" dirty="0">
                <a:solidFill>
                  <a:schemeClr val="bg1"/>
                </a:solidFill>
              </a:rPr>
              <a:t>SER RELEVANTE: </a:t>
            </a:r>
            <a:r>
              <a:rPr lang="es-ES_tradnl" altLang="es-CO" sz="2000" dirty="0">
                <a:solidFill>
                  <a:schemeClr val="bg1"/>
                </a:solidFill>
              </a:rPr>
              <a:t>La información tiene una relación lógica con la decisión del auditor, su conclusión y/o su recomendación.</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¿Un comprobante de ingreso a almacén es relevante para comprobar que le han realizado un pago a un proveedor?</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¿Una declaración de un funcionario en un ambiente no laboral es relevante para concluir que se están cometiendo errores en la elaboración de los contratos en la empresa?</a:t>
            </a:r>
          </a:p>
        </p:txBody>
      </p:sp>
      <p:pic>
        <p:nvPicPr>
          <p:cNvPr id="9" name="Imagen 8">
            <a:extLst>
              <a:ext uri="{FF2B5EF4-FFF2-40B4-BE49-F238E27FC236}">
                <a16:creationId xmlns:a16="http://schemas.microsoft.com/office/drawing/2014/main" id="{403E4D4C-4AAA-F591-3119-19418B78EEFD}"/>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57059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9" name="Text Box 6">
            <a:extLst>
              <a:ext uri="{FF2B5EF4-FFF2-40B4-BE49-F238E27FC236}">
                <a16:creationId xmlns:a16="http://schemas.microsoft.com/office/drawing/2014/main" id="{E7351781-332C-5BF2-0056-BEC6F92C730A}"/>
              </a:ext>
            </a:extLst>
          </p:cNvPr>
          <p:cNvSpPr txBox="1">
            <a:spLocks noChangeArrowheads="1"/>
          </p:cNvSpPr>
          <p:nvPr/>
        </p:nvSpPr>
        <p:spPr bwMode="auto">
          <a:xfrm>
            <a:off x="539750" y="1412875"/>
            <a:ext cx="82089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000" u="sng" dirty="0">
              <a:solidFill>
                <a:schemeClr val="bg1"/>
              </a:solidFill>
            </a:endParaRPr>
          </a:p>
          <a:p>
            <a:pPr>
              <a:spcBef>
                <a:spcPct val="50000"/>
              </a:spcBef>
              <a:buFontTx/>
              <a:buNone/>
            </a:pPr>
            <a:r>
              <a:rPr lang="es-ES_tradnl" altLang="es-CO" sz="2000" u="sng" dirty="0">
                <a:solidFill>
                  <a:schemeClr val="bg1"/>
                </a:solidFill>
              </a:rPr>
              <a:t>CARACTERÍSTICAS DE LA EVIDENCIA:</a:t>
            </a:r>
            <a:endParaRPr lang="es-ES_tradnl" altLang="es-CO" sz="2000" dirty="0">
              <a:solidFill>
                <a:schemeClr val="bg1"/>
              </a:solidFill>
            </a:endParaRP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a:t>
            </a:r>
            <a:r>
              <a:rPr lang="es-ES_tradnl" altLang="es-CO" sz="2000" b="1" dirty="0">
                <a:solidFill>
                  <a:schemeClr val="bg1"/>
                </a:solidFill>
              </a:rPr>
              <a:t>VERIFICABILIDAD: </a:t>
            </a:r>
            <a:r>
              <a:rPr lang="es-ES_tradnl" altLang="es-CO" sz="2000" dirty="0">
                <a:solidFill>
                  <a:schemeClr val="bg1"/>
                </a:solidFill>
              </a:rPr>
              <a:t>Oportunidad que tiene el auditor de comprobar, cotejar y asegurarse de la razonabilidad de la información analizada.</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Ejemplos:</a:t>
            </a:r>
          </a:p>
          <a:p>
            <a:pPr>
              <a:spcBef>
                <a:spcPct val="50000"/>
              </a:spcBef>
              <a:buFontTx/>
              <a:buNone/>
            </a:pPr>
            <a:r>
              <a:rPr lang="es-ES_tradnl" altLang="es-CO" sz="2000" dirty="0">
                <a:solidFill>
                  <a:schemeClr val="bg1"/>
                </a:solidFill>
              </a:rPr>
              <a:t>	- Existencia física de bienes a través de un inventario.</a:t>
            </a:r>
          </a:p>
          <a:p>
            <a:pPr>
              <a:spcBef>
                <a:spcPct val="50000"/>
              </a:spcBef>
              <a:buFontTx/>
              <a:buNone/>
            </a:pPr>
            <a:r>
              <a:rPr lang="es-ES_tradnl" altLang="es-CO" sz="2000" dirty="0">
                <a:solidFill>
                  <a:schemeClr val="bg1"/>
                </a:solidFill>
              </a:rPr>
              <a:t>	- Saldo de caja a través del conteo del dinero.</a:t>
            </a:r>
          </a:p>
          <a:p>
            <a:pPr>
              <a:spcBef>
                <a:spcPct val="50000"/>
              </a:spcBef>
              <a:buFontTx/>
              <a:buNone/>
            </a:pPr>
            <a:r>
              <a:rPr lang="es-ES_tradnl" altLang="es-CO" sz="2000" dirty="0">
                <a:solidFill>
                  <a:schemeClr val="bg1"/>
                </a:solidFill>
              </a:rPr>
              <a:t>    - Opinión de un usuario a través de la tabulación de la encuesta aplicada.</a:t>
            </a:r>
          </a:p>
        </p:txBody>
      </p:sp>
      <p:pic>
        <p:nvPicPr>
          <p:cNvPr id="8" name="Imagen 7">
            <a:extLst>
              <a:ext uri="{FF2B5EF4-FFF2-40B4-BE49-F238E27FC236}">
                <a16:creationId xmlns:a16="http://schemas.microsoft.com/office/drawing/2014/main" id="{102F8E7E-FDA2-C511-02E1-D9298534DCF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8696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EC3BAC51-31D5-C5DF-55E8-0702026B9AD3}"/>
              </a:ext>
            </a:extLst>
          </p:cNvPr>
          <p:cNvSpPr txBox="1">
            <a:spLocks noChangeArrowheads="1"/>
          </p:cNvSpPr>
          <p:nvPr/>
        </p:nvSpPr>
        <p:spPr bwMode="auto">
          <a:xfrm>
            <a:off x="539750" y="1412875"/>
            <a:ext cx="80645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s-ES_tradnl" altLang="es-CO" sz="2000" u="sng" dirty="0">
              <a:solidFill>
                <a:schemeClr val="bg1"/>
              </a:solidFill>
            </a:endParaRPr>
          </a:p>
          <a:p>
            <a:pPr>
              <a:spcBef>
                <a:spcPct val="50000"/>
              </a:spcBef>
              <a:buFontTx/>
              <a:buNone/>
            </a:pPr>
            <a:r>
              <a:rPr lang="es-ES_tradnl" altLang="es-CO" sz="2000" u="sng" dirty="0">
                <a:solidFill>
                  <a:schemeClr val="bg1"/>
                </a:solidFill>
              </a:rPr>
              <a:t>CARACTERÍSTICAS DE LA EVIDENCIA:</a:t>
            </a:r>
            <a:endParaRPr lang="es-ES_tradnl" altLang="es-CO" sz="2000" dirty="0">
              <a:solidFill>
                <a:schemeClr val="bg1"/>
              </a:solidFill>
            </a:endParaRP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a:t>
            </a:r>
            <a:r>
              <a:rPr lang="es-ES_tradnl" altLang="es-CO" sz="2000" b="1" dirty="0">
                <a:solidFill>
                  <a:schemeClr val="bg1"/>
                </a:solidFill>
              </a:rPr>
              <a:t>NEUTRALIDAD: </a:t>
            </a:r>
            <a:r>
              <a:rPr lang="es-ES_tradnl" altLang="es-CO" sz="2000" dirty="0">
                <a:solidFill>
                  <a:schemeClr val="bg1"/>
                </a:solidFill>
              </a:rPr>
              <a:t>Los registros deben estar libres de prejuicios. El asunto bajo estudio no debe haber sido diseñado para apoyar intereses especiales.</a:t>
            </a:r>
          </a:p>
          <a:p>
            <a:pPr>
              <a:spcBef>
                <a:spcPct val="50000"/>
              </a:spcBef>
              <a:buFontTx/>
              <a:buNone/>
            </a:pPr>
            <a:endParaRPr lang="es-ES_tradnl" altLang="es-CO" sz="2000" dirty="0">
              <a:solidFill>
                <a:schemeClr val="bg1"/>
              </a:solidFill>
            </a:endParaRPr>
          </a:p>
          <a:p>
            <a:pPr>
              <a:spcBef>
                <a:spcPct val="50000"/>
              </a:spcBef>
              <a:buFontTx/>
              <a:buNone/>
            </a:pPr>
            <a:r>
              <a:rPr lang="es-ES_tradnl" altLang="es-CO" sz="2000" dirty="0">
                <a:solidFill>
                  <a:schemeClr val="bg1"/>
                </a:solidFill>
              </a:rPr>
              <a:t>	Ejemplos:</a:t>
            </a:r>
          </a:p>
          <a:p>
            <a:pPr>
              <a:spcBef>
                <a:spcPct val="50000"/>
              </a:spcBef>
              <a:buFontTx/>
              <a:buNone/>
            </a:pPr>
            <a:r>
              <a:rPr lang="es-ES_tradnl" altLang="es-CO" sz="2000" dirty="0">
                <a:solidFill>
                  <a:schemeClr val="bg1"/>
                </a:solidFill>
              </a:rPr>
              <a:t>   - La entrevista de auditoría se formuló para hacer ver mal al responsable del proceso y favorecer su proceso de despido.</a:t>
            </a:r>
          </a:p>
          <a:p>
            <a:pPr>
              <a:spcBef>
                <a:spcPct val="50000"/>
              </a:spcBef>
              <a:buFontTx/>
              <a:buNone/>
            </a:pPr>
            <a:r>
              <a:rPr lang="es-ES_tradnl" altLang="es-CO" sz="2000" dirty="0">
                <a:solidFill>
                  <a:schemeClr val="bg1"/>
                </a:solidFill>
              </a:rPr>
              <a:t>   - Una inadecuada clasificación o la existencia de registros contables amañados conducirían al auditor a concluir erróneamente.	</a:t>
            </a:r>
          </a:p>
        </p:txBody>
      </p:sp>
      <p:pic>
        <p:nvPicPr>
          <p:cNvPr id="9" name="Imagen 8">
            <a:extLst>
              <a:ext uri="{FF2B5EF4-FFF2-40B4-BE49-F238E27FC236}">
                <a16:creationId xmlns:a16="http://schemas.microsoft.com/office/drawing/2014/main" id="{295676B6-498A-EB48-DCF4-3635E9345851}"/>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2267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3 Rectángulo">
            <a:extLst>
              <a:ext uri="{FF2B5EF4-FFF2-40B4-BE49-F238E27FC236}">
                <a16:creationId xmlns:a16="http://schemas.microsoft.com/office/drawing/2014/main" id="{AB4D8F8F-254A-AC8C-2DFE-9A97B07C1B66}"/>
              </a:ext>
            </a:extLst>
          </p:cNvPr>
          <p:cNvSpPr/>
          <p:nvPr/>
        </p:nvSpPr>
        <p:spPr bwMode="auto">
          <a:xfrm>
            <a:off x="639763" y="2161823"/>
            <a:ext cx="8142287" cy="2693987"/>
          </a:xfrm>
          <a:prstGeom prst="rect">
            <a:avLst/>
          </a:prstGeom>
          <a:solidFill>
            <a:schemeClr val="accent3">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lIns="76200" tIns="76200" rIns="76200" bIns="76200" spcCol="1270" anchor="ctr"/>
          <a:lstStyle/>
          <a:p>
            <a:pPr algn="just">
              <a:lnSpc>
                <a:spcPct val="80000"/>
              </a:lnSpc>
              <a:spcBef>
                <a:spcPct val="20000"/>
              </a:spcBef>
              <a:defRPr/>
            </a:pPr>
            <a:r>
              <a:rPr lang="es-CO" sz="2200" b="1" kern="0" dirty="0">
                <a:solidFill>
                  <a:schemeClr val="bg1"/>
                </a:solidFill>
                <a:latin typeface="Arial" panose="020B0604020202020204" pitchFamily="34" charset="0"/>
                <a:cs typeface="Arial" panose="020B0604020202020204" pitchFamily="34" charset="0"/>
              </a:rPr>
              <a:t>EJEMPLO 01:</a:t>
            </a:r>
          </a:p>
          <a:p>
            <a:pPr algn="just">
              <a:lnSpc>
                <a:spcPct val="80000"/>
              </a:lnSpc>
              <a:spcBef>
                <a:spcPct val="20000"/>
              </a:spcBef>
              <a:defRPr/>
            </a:pPr>
            <a:endParaRPr lang="es-CO" sz="2200" b="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sz="2200" kern="0" dirty="0">
                <a:solidFill>
                  <a:schemeClr val="bg1"/>
                </a:solidFill>
                <a:latin typeface="Arial" panose="020B0604020202020204" pitchFamily="34" charset="0"/>
                <a:cs typeface="Arial" panose="020B0604020202020204" pitchFamily="34" charset="0"/>
              </a:rPr>
              <a:t>Se pudo identificar que el Instituto XXX, en el primer semestre de la vigencia 2024, no realizó todas las publicaciones de los documentos correspondientes a la contratación realizada en el portal de contratación SECOP.</a:t>
            </a:r>
          </a:p>
        </p:txBody>
      </p:sp>
      <p:pic>
        <p:nvPicPr>
          <p:cNvPr id="9" name="Imagen 8">
            <a:extLst>
              <a:ext uri="{FF2B5EF4-FFF2-40B4-BE49-F238E27FC236}">
                <a16:creationId xmlns:a16="http://schemas.microsoft.com/office/drawing/2014/main" id="{8E360ED6-4230-2D3F-6900-2E05F8E4CE3B}"/>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75811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3 Rectángulo">
            <a:extLst>
              <a:ext uri="{FF2B5EF4-FFF2-40B4-BE49-F238E27FC236}">
                <a16:creationId xmlns:a16="http://schemas.microsoft.com/office/drawing/2014/main" id="{D837E79C-F3DB-EBF5-3ED2-EAAB1C328B70}"/>
              </a:ext>
            </a:extLst>
          </p:cNvPr>
          <p:cNvSpPr/>
          <p:nvPr/>
        </p:nvSpPr>
        <p:spPr bwMode="auto">
          <a:xfrm>
            <a:off x="639763" y="1679385"/>
            <a:ext cx="8142287" cy="4392612"/>
          </a:xfrm>
          <a:prstGeom prst="rect">
            <a:avLst/>
          </a:prstGeom>
          <a:solidFill>
            <a:schemeClr val="accent3">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lIns="76200" tIns="76200" rIns="76200" bIns="76200" spcCol="1270" anchor="ctr"/>
          <a:lstStyle/>
          <a:p>
            <a:pPr algn="just">
              <a:lnSpc>
                <a:spcPct val="80000"/>
              </a:lnSpc>
              <a:spcBef>
                <a:spcPct val="20000"/>
              </a:spcBef>
              <a:defRPr/>
            </a:pPr>
            <a:r>
              <a:rPr lang="es-CO" sz="2200" b="1" kern="0" dirty="0">
                <a:solidFill>
                  <a:schemeClr val="bg1"/>
                </a:solidFill>
                <a:latin typeface="Arial" panose="020B0604020202020204" pitchFamily="34" charset="0"/>
                <a:cs typeface="Arial" panose="020B0604020202020204" pitchFamily="34" charset="0"/>
              </a:rPr>
              <a:t>EJEMPLO 01:</a:t>
            </a:r>
          </a:p>
          <a:p>
            <a:pPr algn="just">
              <a:lnSpc>
                <a:spcPct val="80000"/>
              </a:lnSpc>
              <a:spcBef>
                <a:spcPct val="20000"/>
              </a:spcBef>
              <a:defRPr/>
            </a:pPr>
            <a:endParaRPr lang="es-CO" sz="2200" b="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sz="2200" kern="0" dirty="0">
                <a:solidFill>
                  <a:schemeClr val="bg1"/>
                </a:solidFill>
                <a:latin typeface="Arial" panose="020B0604020202020204" pitchFamily="34" charset="0"/>
                <a:cs typeface="Arial" panose="020B0604020202020204" pitchFamily="34" charset="0"/>
              </a:rPr>
              <a:t>En la Entidad XXX, en el primer semestre de la vigencia 2024, no se realizó la publicación de los documentos soporte de 20 contratos, de un total de 85 contratos (correspondiente al 24%) en el portal de contratación SECOP II, incumpliendo lo dispuesto en el </a:t>
            </a:r>
            <a:r>
              <a:rPr lang="es-MX" sz="2200" kern="0" dirty="0">
                <a:solidFill>
                  <a:schemeClr val="bg1"/>
                </a:solidFill>
                <a:latin typeface="Arial" panose="020B0604020202020204" pitchFamily="34" charset="0"/>
                <a:cs typeface="Arial" panose="020B0604020202020204" pitchFamily="34" charset="0"/>
              </a:rPr>
              <a:t>Artículo 2.2.1.1.1.7.1 del Decreto 1082 de 2015, que establece: </a:t>
            </a:r>
            <a:r>
              <a:rPr lang="es-MX" sz="2200" i="1" kern="0" dirty="0">
                <a:solidFill>
                  <a:schemeClr val="bg1"/>
                </a:solidFill>
                <a:latin typeface="Arial" panose="020B0604020202020204" pitchFamily="34" charset="0"/>
                <a:cs typeface="Arial" panose="020B0604020202020204" pitchFamily="34" charset="0"/>
              </a:rPr>
              <a:t>“Publicidad en el SECOP. La Entidad Estatal está obligada a publicar en el SECOP los Documentos del Proceso y los actos administrativos del Proceso de Contratación, dentro de los tres (3) días siguientes a su expedición”.</a:t>
            </a:r>
            <a:endParaRPr lang="es-CO" sz="2200" i="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endParaRPr lang="es-CO" sz="2200"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sz="2200" kern="0" dirty="0">
                <a:solidFill>
                  <a:schemeClr val="bg1"/>
                </a:solidFill>
                <a:latin typeface="Arial" panose="020B0604020202020204" pitchFamily="34" charset="0"/>
                <a:cs typeface="Arial" panose="020B0604020202020204" pitchFamily="34" charset="0"/>
              </a:rPr>
              <a:t>En el siguiente cuadro se identifican los casos observados y se especifican cuáles documentos no se evidencian publicados.</a:t>
            </a:r>
          </a:p>
        </p:txBody>
      </p:sp>
      <p:pic>
        <p:nvPicPr>
          <p:cNvPr id="9" name="Imagen 8">
            <a:extLst>
              <a:ext uri="{FF2B5EF4-FFF2-40B4-BE49-F238E27FC236}">
                <a16:creationId xmlns:a16="http://schemas.microsoft.com/office/drawing/2014/main" id="{59BCBC03-AC10-E8C8-A57C-181FAD1AA71A}"/>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49489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3 Rectángulo">
            <a:extLst>
              <a:ext uri="{FF2B5EF4-FFF2-40B4-BE49-F238E27FC236}">
                <a16:creationId xmlns:a16="http://schemas.microsoft.com/office/drawing/2014/main" id="{6911312E-5B76-4E91-EF07-D909072B52E1}"/>
              </a:ext>
            </a:extLst>
          </p:cNvPr>
          <p:cNvSpPr/>
          <p:nvPr/>
        </p:nvSpPr>
        <p:spPr bwMode="auto">
          <a:xfrm>
            <a:off x="639763" y="1874457"/>
            <a:ext cx="8142287" cy="2693987"/>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lIns="76200" tIns="76200" rIns="76200" bIns="76200" spcCol="1270" anchor="ctr"/>
          <a:lstStyle/>
          <a:p>
            <a:pPr algn="just">
              <a:lnSpc>
                <a:spcPct val="80000"/>
              </a:lnSpc>
              <a:spcBef>
                <a:spcPct val="20000"/>
              </a:spcBef>
              <a:defRPr/>
            </a:pPr>
            <a:endParaRPr lang="es-CO" sz="2200" b="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sz="2200" b="1" kern="0" dirty="0">
                <a:solidFill>
                  <a:schemeClr val="bg1"/>
                </a:solidFill>
                <a:latin typeface="Arial" panose="020B0604020202020204" pitchFamily="34" charset="0"/>
                <a:cs typeface="Arial" panose="020B0604020202020204" pitchFamily="34" charset="0"/>
              </a:rPr>
              <a:t>EJEMPLO 02:</a:t>
            </a:r>
          </a:p>
          <a:p>
            <a:pPr algn="just">
              <a:lnSpc>
                <a:spcPct val="80000"/>
              </a:lnSpc>
              <a:spcBef>
                <a:spcPct val="20000"/>
              </a:spcBef>
              <a:defRPr/>
            </a:pPr>
            <a:endParaRPr lang="es-CO" sz="2200" b="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sz="2200" kern="0" dirty="0">
                <a:solidFill>
                  <a:schemeClr val="bg1"/>
                </a:solidFill>
                <a:latin typeface="Arial" panose="020B0604020202020204" pitchFamily="34" charset="0"/>
                <a:cs typeface="Arial" panose="020B0604020202020204" pitchFamily="34" charset="0"/>
              </a:rPr>
              <a:t>El almacenista de la Entidad XXX no se encuentra amparado por una póliza de manejo que cubra los riesgos a los cuales se expone su gestión.</a:t>
            </a:r>
          </a:p>
          <a:p>
            <a:pPr algn="just">
              <a:lnSpc>
                <a:spcPct val="80000"/>
              </a:lnSpc>
              <a:spcBef>
                <a:spcPct val="20000"/>
              </a:spcBef>
              <a:defRPr/>
            </a:pPr>
            <a:endParaRPr lang="es-CO" kern="0" dirty="0">
              <a:solidFill>
                <a:schemeClr val="bg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BB625FD6-5436-D1D9-F36A-FDABFE22D36E}"/>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47585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007560"/>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037763"/>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D142DF44-6E8B-011F-1A8B-04AD861014BF}"/>
              </a:ext>
            </a:extLst>
          </p:cNvPr>
          <p:cNvSpPr txBox="1">
            <a:spLocks noChangeArrowheads="1"/>
          </p:cNvSpPr>
          <p:nvPr/>
        </p:nvSpPr>
        <p:spPr bwMode="auto">
          <a:xfrm>
            <a:off x="588518" y="1644523"/>
            <a:ext cx="80645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_tradnl" altLang="es-CO" sz="2400" b="1" dirty="0">
                <a:solidFill>
                  <a:schemeClr val="bg1"/>
                </a:solidFill>
              </a:rPr>
              <a:t>	INSTITUTO INTERNACIONAL DE AUDITORES INTERNOS</a:t>
            </a:r>
          </a:p>
          <a:p>
            <a:pPr>
              <a:spcBef>
                <a:spcPct val="0"/>
              </a:spcBef>
              <a:buFontTx/>
              <a:buNone/>
            </a:pPr>
            <a:endParaRPr lang="es-ES_tradnl" altLang="es-CO" sz="2400" b="1" dirty="0">
              <a:solidFill>
                <a:schemeClr val="bg1"/>
              </a:solidFill>
            </a:endParaRPr>
          </a:p>
          <a:p>
            <a:pPr>
              <a:spcBef>
                <a:spcPct val="0"/>
              </a:spcBef>
              <a:buFontTx/>
              <a:buNone/>
            </a:pPr>
            <a:r>
              <a:rPr lang="es-ES_tradnl" altLang="es-CO" sz="2400" dirty="0">
                <a:solidFill>
                  <a:schemeClr val="bg1"/>
                </a:solidFill>
              </a:rPr>
              <a:t>	1941: </a:t>
            </a:r>
            <a:r>
              <a:rPr lang="es-CO" altLang="es-CO" sz="2400" dirty="0">
                <a:solidFill>
                  <a:schemeClr val="bg1"/>
                </a:solidFill>
              </a:rPr>
              <a:t>Víctor Z. Brin – Tesis </a:t>
            </a:r>
            <a:r>
              <a:rPr lang="es-CO" altLang="es-CO" sz="2400" i="1" dirty="0">
                <a:solidFill>
                  <a:schemeClr val="bg1"/>
                </a:solidFill>
              </a:rPr>
              <a:t>“</a:t>
            </a:r>
            <a:r>
              <a:rPr lang="es-CO" altLang="es-CO" sz="2400" i="1" dirty="0" err="1">
                <a:solidFill>
                  <a:schemeClr val="bg1"/>
                </a:solidFill>
              </a:rPr>
              <a:t>Internal</a:t>
            </a:r>
            <a:r>
              <a:rPr lang="es-CO" altLang="es-CO" sz="2400" i="1" dirty="0">
                <a:solidFill>
                  <a:schemeClr val="bg1"/>
                </a:solidFill>
              </a:rPr>
              <a:t> </a:t>
            </a:r>
            <a:r>
              <a:rPr lang="es-CO" altLang="es-CO" sz="2400" i="1" dirty="0" err="1">
                <a:solidFill>
                  <a:schemeClr val="bg1"/>
                </a:solidFill>
              </a:rPr>
              <a:t>Auditing</a:t>
            </a:r>
            <a:r>
              <a:rPr lang="es-CO" altLang="es-CO" sz="2400" i="1" dirty="0">
                <a:solidFill>
                  <a:schemeClr val="bg1"/>
                </a:solidFill>
              </a:rPr>
              <a:t>” </a:t>
            </a:r>
            <a:r>
              <a:rPr lang="es-CO" altLang="es-CO" sz="2400" dirty="0">
                <a:solidFill>
                  <a:schemeClr val="bg1"/>
                </a:solidFill>
              </a:rPr>
              <a:t>- Universidad de Columbia (E.U.)</a:t>
            </a:r>
          </a:p>
          <a:p>
            <a:pPr>
              <a:spcBef>
                <a:spcPct val="0"/>
              </a:spcBef>
              <a:buFontTx/>
              <a:buNone/>
            </a:pPr>
            <a:endParaRPr lang="es-CO" altLang="es-CO" sz="2400" dirty="0">
              <a:solidFill>
                <a:schemeClr val="bg1"/>
              </a:solidFill>
            </a:endParaRPr>
          </a:p>
          <a:p>
            <a:pPr>
              <a:spcBef>
                <a:spcPct val="0"/>
              </a:spcBef>
              <a:buFontTx/>
              <a:buNone/>
            </a:pPr>
            <a:r>
              <a:rPr lang="es-CO" altLang="es-CO" sz="2400" dirty="0">
                <a:solidFill>
                  <a:schemeClr val="bg1"/>
                </a:solidFill>
              </a:rPr>
              <a:t>	Primera Conferencia Anual en Nueva York</a:t>
            </a:r>
          </a:p>
          <a:p>
            <a:pPr>
              <a:spcBef>
                <a:spcPct val="0"/>
              </a:spcBef>
              <a:buFontTx/>
              <a:buNone/>
            </a:pPr>
            <a:r>
              <a:rPr lang="es-CO" altLang="es-CO" sz="2400" dirty="0">
                <a:solidFill>
                  <a:schemeClr val="bg1"/>
                </a:solidFill>
              </a:rPr>
              <a:t>   (Diciembre 09 de 1941)</a:t>
            </a:r>
          </a:p>
          <a:p>
            <a:pPr>
              <a:spcBef>
                <a:spcPct val="0"/>
              </a:spcBef>
              <a:buFontTx/>
              <a:buNone/>
            </a:pPr>
            <a:endParaRPr lang="es-CO" altLang="es-CO" sz="2400" dirty="0">
              <a:solidFill>
                <a:schemeClr val="bg1"/>
              </a:solidFill>
            </a:endParaRPr>
          </a:p>
          <a:p>
            <a:pPr>
              <a:spcBef>
                <a:spcPct val="0"/>
              </a:spcBef>
              <a:buFontTx/>
              <a:buNone/>
            </a:pPr>
            <a:r>
              <a:rPr lang="es-CO" altLang="es-CO" sz="2400" dirty="0">
                <a:solidFill>
                  <a:schemeClr val="bg1"/>
                </a:solidFill>
              </a:rPr>
              <a:t>	1944: Primer Capítulo Internacional en Toronto (Canadá)</a:t>
            </a:r>
          </a:p>
          <a:p>
            <a:pPr>
              <a:spcBef>
                <a:spcPct val="0"/>
              </a:spcBef>
              <a:buFontTx/>
              <a:buNone/>
            </a:pPr>
            <a:endParaRPr lang="es-CO" altLang="es-CO" sz="2400" dirty="0">
              <a:solidFill>
                <a:schemeClr val="bg1"/>
              </a:solidFill>
            </a:endParaRPr>
          </a:p>
          <a:p>
            <a:pPr>
              <a:spcBef>
                <a:spcPct val="0"/>
              </a:spcBef>
              <a:buFontTx/>
              <a:buNone/>
            </a:pPr>
            <a:r>
              <a:rPr lang="es-CO" altLang="es-CO" sz="2400" dirty="0">
                <a:solidFill>
                  <a:schemeClr val="bg1"/>
                </a:solidFill>
              </a:rPr>
              <a:t>	1950: Veinte Capítulos y 1.300 miembros a nivel global.</a:t>
            </a:r>
          </a:p>
        </p:txBody>
      </p:sp>
      <p:pic>
        <p:nvPicPr>
          <p:cNvPr id="9" name="Imagen 8">
            <a:extLst>
              <a:ext uri="{FF2B5EF4-FFF2-40B4-BE49-F238E27FC236}">
                <a16:creationId xmlns:a16="http://schemas.microsoft.com/office/drawing/2014/main" id="{24D48250-0525-7805-E66A-7B2C1A4D17B1}"/>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5320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3 Rectángulo">
            <a:extLst>
              <a:ext uri="{FF2B5EF4-FFF2-40B4-BE49-F238E27FC236}">
                <a16:creationId xmlns:a16="http://schemas.microsoft.com/office/drawing/2014/main" id="{2D9D6613-A8CA-DAF6-F3F2-4F9258983B9D}"/>
              </a:ext>
            </a:extLst>
          </p:cNvPr>
          <p:cNvSpPr/>
          <p:nvPr/>
        </p:nvSpPr>
        <p:spPr bwMode="auto">
          <a:xfrm>
            <a:off x="639763" y="1813497"/>
            <a:ext cx="8142287" cy="4537075"/>
          </a:xfrm>
          <a:prstGeom prst="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lIns="76200" tIns="76200" rIns="76200" bIns="76200" spcCol="1270" anchor="ctr"/>
          <a:lstStyle/>
          <a:p>
            <a:pPr algn="just">
              <a:lnSpc>
                <a:spcPct val="80000"/>
              </a:lnSpc>
              <a:spcBef>
                <a:spcPct val="20000"/>
              </a:spcBef>
              <a:defRPr/>
            </a:pPr>
            <a:r>
              <a:rPr lang="es-CO" b="1" kern="0" dirty="0">
                <a:solidFill>
                  <a:schemeClr val="bg1"/>
                </a:solidFill>
                <a:latin typeface="Arial" panose="020B0604020202020204" pitchFamily="34" charset="0"/>
                <a:cs typeface="Arial" panose="020B0604020202020204" pitchFamily="34" charset="0"/>
              </a:rPr>
              <a:t>EJEMPLO 02:</a:t>
            </a:r>
          </a:p>
          <a:p>
            <a:pPr algn="just">
              <a:lnSpc>
                <a:spcPct val="80000"/>
              </a:lnSpc>
              <a:spcBef>
                <a:spcPct val="20000"/>
              </a:spcBef>
              <a:defRPr/>
            </a:pPr>
            <a:endParaRPr lang="es-CO" b="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kern="0" dirty="0">
                <a:solidFill>
                  <a:schemeClr val="bg1"/>
                </a:solidFill>
                <a:latin typeface="Arial" panose="020B0604020202020204" pitchFamily="34" charset="0"/>
                <a:cs typeface="Arial" panose="020B0604020202020204" pitchFamily="34" charset="0"/>
              </a:rPr>
              <a:t>El cargo de almacenista de la Entidad XXX no se encuentra incluido en la póliza de manejo vigente en la institución. Lo señalado constituye un incumplimiento de lo establecido en el artículo 24 de la Resolución 4543 de 2013 de la Superintendencia Financiera de Colombia que al respecto indica: </a:t>
            </a:r>
            <a:r>
              <a:rPr lang="es-CO" sz="1600" i="1" kern="0" dirty="0">
                <a:solidFill>
                  <a:schemeClr val="bg1"/>
                </a:solidFill>
                <a:latin typeface="Arial" panose="020B0604020202020204" pitchFamily="34" charset="0"/>
                <a:cs typeface="Arial" panose="020B0604020202020204" pitchFamily="34" charset="0"/>
              </a:rPr>
              <a:t>“</a:t>
            </a:r>
            <a:r>
              <a:rPr lang="es-MX" sz="1600" i="1" kern="0" dirty="0">
                <a:solidFill>
                  <a:schemeClr val="bg1"/>
                </a:solidFill>
                <a:latin typeface="Arial" panose="020B0604020202020204" pitchFamily="34" charset="0"/>
                <a:cs typeface="Arial" panose="020B0604020202020204" pitchFamily="34" charset="0"/>
              </a:rPr>
              <a:t>Los representantes legales, los tesoreros, los almacenistas y los demás empleados de manejo de las entidades supervisadas, dada la naturaleza de sus funciones, así como el contacto directo o indirecto y el manejo permanente de dinero, títulos valores, mercancías, muebles y enseres y bienes en general, deberán constituir, como requisito previo al ejercicio de su cargo, póliza de manejo para garantizar el correcto manejo de los bienes, fondos y valores que le sean encomendados durante su gestión</a:t>
            </a:r>
            <a:r>
              <a:rPr lang="es-CO" sz="1600" i="1" kern="0" dirty="0">
                <a:solidFill>
                  <a:schemeClr val="bg1"/>
                </a:solidFill>
                <a:latin typeface="Arial" panose="020B0604020202020204" pitchFamily="34" charset="0"/>
                <a:cs typeface="Arial" panose="020B0604020202020204" pitchFamily="34" charset="0"/>
              </a:rPr>
              <a:t>”</a:t>
            </a:r>
          </a:p>
          <a:p>
            <a:pPr algn="just">
              <a:lnSpc>
                <a:spcPct val="80000"/>
              </a:lnSpc>
              <a:spcBef>
                <a:spcPct val="20000"/>
              </a:spcBef>
              <a:defRPr/>
            </a:pPr>
            <a:endParaRPr lang="es-CO" sz="1600" i="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endParaRPr lang="es-CO" sz="1600" i="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r>
              <a:rPr lang="es-CO" sz="1400" b="1" kern="0" dirty="0">
                <a:solidFill>
                  <a:schemeClr val="bg1"/>
                </a:solidFill>
                <a:latin typeface="Arial" panose="020B0604020202020204" pitchFamily="34" charset="0"/>
                <a:cs typeface="Arial" panose="020B0604020202020204" pitchFamily="34" charset="0"/>
              </a:rPr>
              <a:t>También se puede citar:</a:t>
            </a:r>
          </a:p>
          <a:p>
            <a:pPr marL="285750" indent="-285750" algn="just">
              <a:lnSpc>
                <a:spcPct val="80000"/>
              </a:lnSpc>
              <a:spcBef>
                <a:spcPct val="20000"/>
              </a:spcBef>
              <a:buFont typeface="Arial" panose="020B0604020202020204" pitchFamily="34" charset="0"/>
              <a:buChar char="•"/>
              <a:defRPr/>
            </a:pPr>
            <a:r>
              <a:rPr lang="es-CO" sz="1400" kern="0" dirty="0">
                <a:solidFill>
                  <a:schemeClr val="bg1"/>
                </a:solidFill>
                <a:latin typeface="Arial" panose="020B0604020202020204" pitchFamily="34" charset="0"/>
                <a:cs typeface="Arial" panose="020B0604020202020204" pitchFamily="34" charset="0"/>
              </a:rPr>
              <a:t>Artículo 5 de la Ley 909 de 2004 sobre Clasificación de los Empleos: Literal e (cargos de manejo)</a:t>
            </a:r>
          </a:p>
          <a:p>
            <a:pPr marL="285750" indent="-285750" algn="just">
              <a:lnSpc>
                <a:spcPct val="80000"/>
              </a:lnSpc>
              <a:spcBef>
                <a:spcPct val="20000"/>
              </a:spcBef>
              <a:buFont typeface="Arial" panose="020B0604020202020204" pitchFamily="34" charset="0"/>
              <a:buChar char="•"/>
              <a:defRPr/>
            </a:pPr>
            <a:r>
              <a:rPr lang="es-MX" sz="1400" kern="0" dirty="0">
                <a:solidFill>
                  <a:schemeClr val="bg1"/>
                </a:solidFill>
                <a:latin typeface="Arial" panose="020B0604020202020204" pitchFamily="34" charset="0"/>
                <a:cs typeface="Arial" panose="020B0604020202020204" pitchFamily="34" charset="0"/>
              </a:rPr>
              <a:t>El Decreto 663 de 1993 (Estatuto Orgánico del Sistema Financiero), artículo 203 sobre seguros de manejo y los destinatarios de éstos.</a:t>
            </a:r>
            <a:endParaRPr lang="es-CO" sz="1600" i="1" kern="0" dirty="0">
              <a:solidFill>
                <a:schemeClr val="bg1"/>
              </a:solidFill>
              <a:latin typeface="Arial" panose="020B0604020202020204" pitchFamily="34" charset="0"/>
              <a:cs typeface="Arial" panose="020B0604020202020204" pitchFamily="34" charset="0"/>
            </a:endParaRPr>
          </a:p>
          <a:p>
            <a:pPr algn="just">
              <a:lnSpc>
                <a:spcPct val="80000"/>
              </a:lnSpc>
              <a:spcBef>
                <a:spcPct val="20000"/>
              </a:spcBef>
              <a:defRPr/>
            </a:pPr>
            <a:endParaRPr lang="es-CO" kern="0" dirty="0">
              <a:solidFill>
                <a:schemeClr val="bg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F8D1520F-0D4C-E07F-5769-5B900FAAF03D}"/>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6060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853734"/>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883937"/>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9" name="Imagen 8">
            <a:extLst>
              <a:ext uri="{FF2B5EF4-FFF2-40B4-BE49-F238E27FC236}">
                <a16:creationId xmlns:a16="http://schemas.microsoft.com/office/drawing/2014/main" id="{5C86A748-E3FF-10CA-432B-F8EB76DD34D5}"/>
              </a:ext>
            </a:extLst>
          </p:cNvPr>
          <p:cNvPicPr>
            <a:picLocks noChangeAspect="1"/>
          </p:cNvPicPr>
          <p:nvPr/>
        </p:nvPicPr>
        <p:blipFill rotWithShape="1">
          <a:blip r:embed="rId6"/>
          <a:srcRect l="26667" t="19176" r="31200" b="8737"/>
          <a:stretch/>
        </p:blipFill>
        <p:spPr>
          <a:xfrm>
            <a:off x="1353194" y="1223066"/>
            <a:ext cx="5779712" cy="5562295"/>
          </a:xfrm>
          <a:prstGeom prst="rect">
            <a:avLst/>
          </a:prstGeom>
        </p:spPr>
      </p:pic>
      <p:pic>
        <p:nvPicPr>
          <p:cNvPr id="8" name="Imagen 7">
            <a:extLst>
              <a:ext uri="{FF2B5EF4-FFF2-40B4-BE49-F238E27FC236}">
                <a16:creationId xmlns:a16="http://schemas.microsoft.com/office/drawing/2014/main" id="{E972FAC4-494E-B802-090F-7BFC59C004A3}"/>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80527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717001"/>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747204"/>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10" name="Imagen 9">
            <a:extLst>
              <a:ext uri="{FF2B5EF4-FFF2-40B4-BE49-F238E27FC236}">
                <a16:creationId xmlns:a16="http://schemas.microsoft.com/office/drawing/2014/main" id="{E2B1EB87-8357-D236-1AAF-C0D844EDA10A}"/>
              </a:ext>
            </a:extLst>
          </p:cNvPr>
          <p:cNvPicPr>
            <a:picLocks noChangeAspect="1"/>
          </p:cNvPicPr>
          <p:nvPr/>
        </p:nvPicPr>
        <p:blipFill rotWithShape="1">
          <a:blip r:embed="rId6"/>
          <a:srcRect l="25867" t="15918" r="30000" b="8738"/>
          <a:stretch/>
        </p:blipFill>
        <p:spPr>
          <a:xfrm>
            <a:off x="1431679" y="1083150"/>
            <a:ext cx="5937944" cy="5702211"/>
          </a:xfrm>
          <a:prstGeom prst="rect">
            <a:avLst/>
          </a:prstGeom>
        </p:spPr>
      </p:pic>
      <p:pic>
        <p:nvPicPr>
          <p:cNvPr id="8" name="Imagen 7">
            <a:extLst>
              <a:ext uri="{FF2B5EF4-FFF2-40B4-BE49-F238E27FC236}">
                <a16:creationId xmlns:a16="http://schemas.microsoft.com/office/drawing/2014/main" id="{92290036-3430-37E3-2240-617BF2BBCF62}"/>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6561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01BA46B7-D39D-726B-A4EE-6D7023999717}"/>
              </a:ext>
            </a:extLst>
          </p:cNvPr>
          <p:cNvSpPr txBox="1">
            <a:spLocks noChangeArrowheads="1"/>
          </p:cNvSpPr>
          <p:nvPr/>
        </p:nvSpPr>
        <p:spPr bwMode="auto">
          <a:xfrm>
            <a:off x="539750" y="2701925"/>
            <a:ext cx="8064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_tradnl" altLang="es-CO" sz="2400" b="1" dirty="0">
                <a:solidFill>
                  <a:schemeClr val="bg1"/>
                </a:solidFill>
              </a:rPr>
              <a:t>HERRAMIENTAS DE RECOLECCIÓN Y ANÁLISIS ÚTILES PARA EL AUDITOR</a:t>
            </a:r>
            <a:r>
              <a:rPr lang="es-ES_tradnl" altLang="es-CO" sz="2400" dirty="0">
                <a:solidFill>
                  <a:schemeClr val="bg1"/>
                </a:solidFill>
              </a:rPr>
              <a:t>	</a:t>
            </a:r>
          </a:p>
          <a:p>
            <a:pPr>
              <a:spcBef>
                <a:spcPct val="50000"/>
              </a:spcBef>
              <a:buFontTx/>
              <a:buNone/>
            </a:pPr>
            <a:r>
              <a:rPr lang="es-ES_tradnl" altLang="es-CO" sz="2400" dirty="0">
                <a:solidFill>
                  <a:schemeClr val="bg1"/>
                </a:solidFill>
              </a:rPr>
              <a:t>		</a:t>
            </a:r>
          </a:p>
        </p:txBody>
      </p:sp>
      <p:sp>
        <p:nvSpPr>
          <p:cNvPr id="9" name="Text Box 9">
            <a:extLst>
              <a:ext uri="{FF2B5EF4-FFF2-40B4-BE49-F238E27FC236}">
                <a16:creationId xmlns:a16="http://schemas.microsoft.com/office/drawing/2014/main" id="{64C91215-1DEF-846C-097F-2B49CDC6E20C}"/>
              </a:ext>
            </a:extLst>
          </p:cNvPr>
          <p:cNvSpPr txBox="1">
            <a:spLocks noChangeArrowheads="1"/>
          </p:cNvSpPr>
          <p:nvPr/>
        </p:nvSpPr>
        <p:spPr bwMode="auto">
          <a:xfrm>
            <a:off x="900113" y="5445125"/>
            <a:ext cx="686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CO" altLang="es-CO" sz="1800">
                <a:solidFill>
                  <a:schemeClr val="bg1"/>
                </a:solidFill>
              </a:rPr>
              <a:t>Útiles para recopilar información, registrar observaciones en forma directa y recoger hechos, en lugar de opiniones.</a:t>
            </a:r>
            <a:endParaRPr lang="es-ES" altLang="es-CO" sz="1800">
              <a:solidFill>
                <a:schemeClr val="bg1"/>
              </a:solidFill>
            </a:endParaRPr>
          </a:p>
        </p:txBody>
      </p:sp>
      <p:pic>
        <p:nvPicPr>
          <p:cNvPr id="10" name="Imagen 9">
            <a:extLst>
              <a:ext uri="{FF2B5EF4-FFF2-40B4-BE49-F238E27FC236}">
                <a16:creationId xmlns:a16="http://schemas.microsoft.com/office/drawing/2014/main" id="{1E1ABE97-FC99-45BF-37E7-867CEBE3B743}"/>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12777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B9C46070-0202-5E3E-6CEE-6169BFB43CD4}"/>
              </a:ext>
            </a:extLst>
          </p:cNvPr>
          <p:cNvSpPr txBox="1">
            <a:spLocks noChangeArrowheads="1"/>
          </p:cNvSpPr>
          <p:nvPr/>
        </p:nvSpPr>
        <p:spPr bwMode="auto">
          <a:xfrm>
            <a:off x="171958" y="2226132"/>
            <a:ext cx="2193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1600" u="sng" dirty="0">
                <a:solidFill>
                  <a:schemeClr val="bg1"/>
                </a:solidFill>
              </a:rPr>
              <a:t>HOJAS DE VERIFICACIÓN:</a:t>
            </a:r>
            <a:endParaRPr lang="es-ES_tradnl" altLang="es-CO" sz="1600" dirty="0">
              <a:solidFill>
                <a:schemeClr val="bg1"/>
              </a:solidFill>
            </a:endParaRPr>
          </a:p>
        </p:txBody>
      </p:sp>
      <p:sp>
        <p:nvSpPr>
          <p:cNvPr id="9" name="Text Box 9">
            <a:extLst>
              <a:ext uri="{FF2B5EF4-FFF2-40B4-BE49-F238E27FC236}">
                <a16:creationId xmlns:a16="http://schemas.microsoft.com/office/drawing/2014/main" id="{BE3539E3-61D4-D80B-26AF-0970BCC6F21D}"/>
              </a:ext>
            </a:extLst>
          </p:cNvPr>
          <p:cNvSpPr txBox="1">
            <a:spLocks noChangeArrowheads="1"/>
          </p:cNvSpPr>
          <p:nvPr/>
        </p:nvSpPr>
        <p:spPr bwMode="auto">
          <a:xfrm>
            <a:off x="171958" y="6194267"/>
            <a:ext cx="9187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600" dirty="0">
                <a:solidFill>
                  <a:schemeClr val="bg1"/>
                </a:solidFill>
              </a:rPr>
              <a:t>Útiles para recopilar información, registrar observaciones en forma directa y recoger hechos, en lugar de opiniones.</a:t>
            </a:r>
            <a:endParaRPr lang="es-ES" altLang="es-CO" sz="1600" dirty="0">
              <a:solidFill>
                <a:schemeClr val="bg1"/>
              </a:solidFill>
            </a:endParaRPr>
          </a:p>
        </p:txBody>
      </p:sp>
      <p:pic>
        <p:nvPicPr>
          <p:cNvPr id="10" name="Imagen 3">
            <a:extLst>
              <a:ext uri="{FF2B5EF4-FFF2-40B4-BE49-F238E27FC236}">
                <a16:creationId xmlns:a16="http://schemas.microsoft.com/office/drawing/2014/main" id="{F9A36793-C213-1DCD-07A0-521E4DC5D4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526" t="26199" r="32675" b="23399"/>
          <a:stretch>
            <a:fillRect/>
          </a:stretch>
        </p:blipFill>
        <p:spPr bwMode="auto">
          <a:xfrm>
            <a:off x="2162556" y="1686184"/>
            <a:ext cx="59055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12488960-9E9A-7D00-EEA4-79BE669279DE}"/>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3552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FBB88034-A165-E438-2016-326A41446A34}"/>
              </a:ext>
            </a:extLst>
          </p:cNvPr>
          <p:cNvSpPr txBox="1">
            <a:spLocks noChangeArrowheads="1"/>
          </p:cNvSpPr>
          <p:nvPr/>
        </p:nvSpPr>
        <p:spPr bwMode="auto">
          <a:xfrm>
            <a:off x="4657344" y="1341438"/>
            <a:ext cx="3802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GRÁFICOS DE CONTROL:</a:t>
            </a:r>
            <a:endParaRPr lang="es-ES_tradnl" altLang="es-CO" sz="2000" dirty="0">
              <a:solidFill>
                <a:schemeClr val="bg1"/>
              </a:solidFill>
            </a:endParaRPr>
          </a:p>
        </p:txBody>
      </p:sp>
      <p:sp>
        <p:nvSpPr>
          <p:cNvPr id="9" name="Text Box 8">
            <a:extLst>
              <a:ext uri="{FF2B5EF4-FFF2-40B4-BE49-F238E27FC236}">
                <a16:creationId xmlns:a16="http://schemas.microsoft.com/office/drawing/2014/main" id="{836CCDED-6160-F763-66D6-47C643551DB5}"/>
              </a:ext>
            </a:extLst>
          </p:cNvPr>
          <p:cNvSpPr txBox="1">
            <a:spLocks noChangeArrowheads="1"/>
          </p:cNvSpPr>
          <p:nvPr/>
        </p:nvSpPr>
        <p:spPr bwMode="auto">
          <a:xfrm>
            <a:off x="266742" y="6210618"/>
            <a:ext cx="8539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600" dirty="0">
                <a:solidFill>
                  <a:schemeClr val="bg1"/>
                </a:solidFill>
              </a:rPr>
              <a:t>Permiten monitorear permanentemente todo tipo de resultados de un proceso.</a:t>
            </a:r>
            <a:endParaRPr lang="es-ES" altLang="es-CO" sz="1600" dirty="0">
              <a:solidFill>
                <a:schemeClr val="bg1"/>
              </a:solidFill>
            </a:endParaRPr>
          </a:p>
        </p:txBody>
      </p:sp>
      <p:pic>
        <p:nvPicPr>
          <p:cNvPr id="10" name="Imagen 5">
            <a:extLst>
              <a:ext uri="{FF2B5EF4-FFF2-40B4-BE49-F238E27FC236}">
                <a16:creationId xmlns:a16="http://schemas.microsoft.com/office/drawing/2014/main" id="{042E8A06-0A8B-369E-19DA-ABD143A229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526" t="28999" r="29526" b="30400"/>
          <a:stretch>
            <a:fillRect/>
          </a:stretch>
        </p:blipFill>
        <p:spPr bwMode="auto">
          <a:xfrm>
            <a:off x="338180" y="1822133"/>
            <a:ext cx="805017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0903693B-9C8D-AA64-5F9D-5B895A15AF26}"/>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52953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62AE8BF8-DF66-6CCD-1616-B2727B5F6E76}"/>
              </a:ext>
            </a:extLst>
          </p:cNvPr>
          <p:cNvSpPr txBox="1">
            <a:spLocks noChangeArrowheads="1"/>
          </p:cNvSpPr>
          <p:nvPr/>
        </p:nvSpPr>
        <p:spPr bwMode="auto">
          <a:xfrm>
            <a:off x="4803648" y="1268413"/>
            <a:ext cx="358470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DIAGRAMAS DE FLUJO:</a:t>
            </a:r>
            <a:endParaRPr lang="es-ES_tradnl" altLang="es-CO" sz="2000" dirty="0">
              <a:solidFill>
                <a:schemeClr val="bg1"/>
              </a:solidFill>
            </a:endParaRPr>
          </a:p>
        </p:txBody>
      </p:sp>
      <p:sp>
        <p:nvSpPr>
          <p:cNvPr id="9" name="Text Box 7">
            <a:extLst>
              <a:ext uri="{FF2B5EF4-FFF2-40B4-BE49-F238E27FC236}">
                <a16:creationId xmlns:a16="http://schemas.microsoft.com/office/drawing/2014/main" id="{048BB8D7-4F9B-4BBF-2E96-079BEBC8C779}"/>
              </a:ext>
            </a:extLst>
          </p:cNvPr>
          <p:cNvSpPr txBox="1">
            <a:spLocks noChangeArrowheads="1"/>
          </p:cNvSpPr>
          <p:nvPr/>
        </p:nvSpPr>
        <p:spPr bwMode="auto">
          <a:xfrm>
            <a:off x="359568" y="6005275"/>
            <a:ext cx="84248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400" dirty="0">
                <a:solidFill>
                  <a:schemeClr val="bg1"/>
                </a:solidFill>
              </a:rPr>
              <a:t>Ayudan a generar teorías sobre las posibles causas principales de un problema, a examinar cada paso del proceso de forma sistemática e identificar las formas apropiadas para separar los datos para su análisis.</a:t>
            </a:r>
            <a:endParaRPr lang="es-ES" altLang="es-CO" sz="1400" dirty="0">
              <a:solidFill>
                <a:schemeClr val="bg1"/>
              </a:solidFill>
            </a:endParaRPr>
          </a:p>
        </p:txBody>
      </p:sp>
      <p:pic>
        <p:nvPicPr>
          <p:cNvPr id="10" name="Imagen 3">
            <a:extLst>
              <a:ext uri="{FF2B5EF4-FFF2-40B4-BE49-F238E27FC236}">
                <a16:creationId xmlns:a16="http://schemas.microsoft.com/office/drawing/2014/main" id="{86846612-56AB-C491-FD36-A07F0B63B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886" t="30400" r="31888" b="32587"/>
          <a:stretch>
            <a:fillRect/>
          </a:stretch>
        </p:blipFill>
        <p:spPr bwMode="auto">
          <a:xfrm>
            <a:off x="755650" y="1779566"/>
            <a:ext cx="74168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8EA2C073-982F-59A0-5BA2-8EE93FCC8C87}"/>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6634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3391FDA4-FEE3-D571-39D5-989A4195080B}"/>
              </a:ext>
            </a:extLst>
          </p:cNvPr>
          <p:cNvSpPr txBox="1">
            <a:spLocks noChangeArrowheads="1"/>
          </p:cNvSpPr>
          <p:nvPr/>
        </p:nvSpPr>
        <p:spPr bwMode="auto">
          <a:xfrm>
            <a:off x="5913120" y="1341438"/>
            <a:ext cx="269113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HISTOGRAMAS:</a:t>
            </a:r>
            <a:endParaRPr lang="es-ES_tradnl" altLang="es-CO" sz="2000" dirty="0">
              <a:solidFill>
                <a:schemeClr val="bg1"/>
              </a:solidFill>
            </a:endParaRPr>
          </a:p>
        </p:txBody>
      </p:sp>
      <p:sp>
        <p:nvSpPr>
          <p:cNvPr id="9" name="Text Box 7">
            <a:extLst>
              <a:ext uri="{FF2B5EF4-FFF2-40B4-BE49-F238E27FC236}">
                <a16:creationId xmlns:a16="http://schemas.microsoft.com/office/drawing/2014/main" id="{6AB6EFF3-D16C-A810-B904-B4388E282DE5}"/>
              </a:ext>
            </a:extLst>
          </p:cNvPr>
          <p:cNvSpPr txBox="1">
            <a:spLocks noChangeArrowheads="1"/>
          </p:cNvSpPr>
          <p:nvPr/>
        </p:nvSpPr>
        <p:spPr bwMode="auto">
          <a:xfrm>
            <a:off x="196850" y="5977747"/>
            <a:ext cx="8750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400" dirty="0">
                <a:solidFill>
                  <a:schemeClr val="bg1"/>
                </a:solidFill>
              </a:rPr>
              <a:t>Permite conocer el comportamiento de un proceso al detectar una serie de características como el rango, el valor central y el tipo de distribución. Permite inferir si el proceso se encuentra dentro de especificación o dentro de los límites de control.</a:t>
            </a:r>
            <a:endParaRPr lang="es-ES" altLang="es-CO" sz="1400" dirty="0">
              <a:solidFill>
                <a:schemeClr val="bg1"/>
              </a:solidFill>
            </a:endParaRPr>
          </a:p>
        </p:txBody>
      </p:sp>
      <p:pic>
        <p:nvPicPr>
          <p:cNvPr id="10" name="Imagen 3">
            <a:extLst>
              <a:ext uri="{FF2B5EF4-FFF2-40B4-BE49-F238E27FC236}">
                <a16:creationId xmlns:a16="http://schemas.microsoft.com/office/drawing/2014/main" id="{5586789B-156B-F131-7707-3E7873EBCE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5825" t="36000" r="38976" b="33200"/>
          <a:stretch>
            <a:fillRect/>
          </a:stretch>
        </p:blipFill>
        <p:spPr bwMode="auto">
          <a:xfrm>
            <a:off x="1621148" y="1967722"/>
            <a:ext cx="58324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07145399-8A64-0DC0-2049-26C8B2639624}"/>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59102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9B877E5A-F162-0EEA-560F-FBCBB44556DB}"/>
              </a:ext>
            </a:extLst>
          </p:cNvPr>
          <p:cNvSpPr txBox="1">
            <a:spLocks noChangeArrowheads="1"/>
          </p:cNvSpPr>
          <p:nvPr/>
        </p:nvSpPr>
        <p:spPr bwMode="auto">
          <a:xfrm>
            <a:off x="4803648" y="1341438"/>
            <a:ext cx="358470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DIAGRAMA DE PARETO:</a:t>
            </a:r>
            <a:endParaRPr lang="es-ES_tradnl" altLang="es-CO" sz="2000" dirty="0">
              <a:solidFill>
                <a:schemeClr val="bg1"/>
              </a:solidFill>
            </a:endParaRPr>
          </a:p>
        </p:txBody>
      </p:sp>
      <p:sp>
        <p:nvSpPr>
          <p:cNvPr id="9" name="Text Box 7">
            <a:extLst>
              <a:ext uri="{FF2B5EF4-FFF2-40B4-BE49-F238E27FC236}">
                <a16:creationId xmlns:a16="http://schemas.microsoft.com/office/drawing/2014/main" id="{88047EED-3542-0938-7D85-24B0E61886E2}"/>
              </a:ext>
            </a:extLst>
          </p:cNvPr>
          <p:cNvSpPr txBox="1">
            <a:spLocks noChangeArrowheads="1"/>
          </p:cNvSpPr>
          <p:nvPr/>
        </p:nvSpPr>
        <p:spPr bwMode="auto">
          <a:xfrm>
            <a:off x="250825" y="6132576"/>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600" dirty="0">
                <a:solidFill>
                  <a:schemeClr val="bg1"/>
                </a:solidFill>
              </a:rPr>
              <a:t>Ayuda a dirigir mayor atención y esfuerzo a los problemas realmente importantes. Permite identificar las principales causas de un problema.</a:t>
            </a:r>
            <a:endParaRPr lang="es-ES" altLang="es-CO" sz="1600" dirty="0">
              <a:solidFill>
                <a:schemeClr val="bg1"/>
              </a:solidFill>
            </a:endParaRPr>
          </a:p>
        </p:txBody>
      </p:sp>
      <p:pic>
        <p:nvPicPr>
          <p:cNvPr id="10" name="Imagen 3">
            <a:extLst>
              <a:ext uri="{FF2B5EF4-FFF2-40B4-BE49-F238E27FC236}">
                <a16:creationId xmlns:a16="http://schemas.microsoft.com/office/drawing/2014/main" id="{4E5CFE02-09BE-49B9-C98A-99F6BEF53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587" t="26199" r="28738" b="22977"/>
          <a:stretch>
            <a:fillRect/>
          </a:stretch>
        </p:blipFill>
        <p:spPr bwMode="auto">
          <a:xfrm>
            <a:off x="1042988" y="1736789"/>
            <a:ext cx="7058025"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CBC786FC-0F2D-F285-5F12-DED8FECC33FB}"/>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00554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CB65D593-062E-11BF-09A5-2FFF6516E30C}"/>
              </a:ext>
            </a:extLst>
          </p:cNvPr>
          <p:cNvSpPr txBox="1">
            <a:spLocks noChangeArrowheads="1"/>
          </p:cNvSpPr>
          <p:nvPr/>
        </p:nvSpPr>
        <p:spPr bwMode="auto">
          <a:xfrm>
            <a:off x="4218432" y="1412875"/>
            <a:ext cx="438581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DIAGRAMA DE CORRELACIÓN:</a:t>
            </a:r>
            <a:endParaRPr lang="es-ES_tradnl" altLang="es-CO" sz="2000" dirty="0">
              <a:solidFill>
                <a:schemeClr val="bg1"/>
              </a:solidFill>
            </a:endParaRPr>
          </a:p>
        </p:txBody>
      </p:sp>
      <p:sp>
        <p:nvSpPr>
          <p:cNvPr id="9" name="Text Box 7">
            <a:extLst>
              <a:ext uri="{FF2B5EF4-FFF2-40B4-BE49-F238E27FC236}">
                <a16:creationId xmlns:a16="http://schemas.microsoft.com/office/drawing/2014/main" id="{3576086B-3506-EB39-73C5-72874A82E398}"/>
              </a:ext>
            </a:extLst>
          </p:cNvPr>
          <p:cNvSpPr txBox="1">
            <a:spLocks noChangeArrowheads="1"/>
          </p:cNvSpPr>
          <p:nvPr/>
        </p:nvSpPr>
        <p:spPr bwMode="auto">
          <a:xfrm>
            <a:off x="214313" y="5812988"/>
            <a:ext cx="8858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600" dirty="0">
                <a:solidFill>
                  <a:schemeClr val="bg1"/>
                </a:solidFill>
              </a:rPr>
              <a:t>Gráfica de dos variables (X, Y) que permite ver si entre dichas variables existe una correlación fuerte o débil, positiva o negativa. Para que exista correlación  debe poder predecirse qué valores tomará una de las variables sobre la base de los valores que adopte la otra variable.</a:t>
            </a:r>
            <a:endParaRPr lang="es-ES" altLang="es-CO" sz="1600" dirty="0">
              <a:solidFill>
                <a:schemeClr val="bg1"/>
              </a:solidFill>
            </a:endParaRPr>
          </a:p>
        </p:txBody>
      </p:sp>
      <p:pic>
        <p:nvPicPr>
          <p:cNvPr id="10" name="Imagen 3">
            <a:extLst>
              <a:ext uri="{FF2B5EF4-FFF2-40B4-BE49-F238E27FC236}">
                <a16:creationId xmlns:a16="http://schemas.microsoft.com/office/drawing/2014/main" id="{19542F15-73EB-4B70-97CE-8B47A95AA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5825" t="38800" r="38976" b="36002"/>
          <a:stretch>
            <a:fillRect/>
          </a:stretch>
        </p:blipFill>
        <p:spPr bwMode="auto">
          <a:xfrm>
            <a:off x="911732" y="1919137"/>
            <a:ext cx="6953769" cy="391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BC3562D0-4495-355C-F652-127B2E9D67B3}"/>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85787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007557"/>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037760"/>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F6778173-3861-B75B-DBA5-EF50D89611AF}"/>
              </a:ext>
            </a:extLst>
          </p:cNvPr>
          <p:cNvSpPr txBox="1">
            <a:spLocks noChangeArrowheads="1"/>
          </p:cNvSpPr>
          <p:nvPr/>
        </p:nvSpPr>
        <p:spPr bwMode="auto">
          <a:xfrm>
            <a:off x="868934" y="1656715"/>
            <a:ext cx="8064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_tradnl" altLang="es-CO" sz="2400" b="1" dirty="0">
                <a:solidFill>
                  <a:schemeClr val="bg1"/>
                </a:solidFill>
              </a:rPr>
              <a:t>	INSTITUTO INTERNACIONAL DE AUDITORES INTERNOS </a:t>
            </a:r>
          </a:p>
          <a:p>
            <a:pPr>
              <a:spcBef>
                <a:spcPct val="0"/>
              </a:spcBef>
              <a:buFontTx/>
              <a:buNone/>
            </a:pPr>
            <a:endParaRPr lang="es-ES_tradnl" altLang="es-CO" sz="2400" b="1" dirty="0">
              <a:solidFill>
                <a:schemeClr val="bg1"/>
              </a:solidFill>
            </a:endParaRPr>
          </a:p>
          <a:p>
            <a:pPr>
              <a:spcBef>
                <a:spcPct val="0"/>
              </a:spcBef>
              <a:buFontTx/>
              <a:buNone/>
            </a:pPr>
            <a:r>
              <a:rPr lang="es-ES_tradnl" altLang="es-CO" sz="2400" dirty="0">
                <a:solidFill>
                  <a:schemeClr val="bg1"/>
                </a:solidFill>
              </a:rPr>
              <a:t>	2013: 160 Capítulos, más de 80.000 miembros individuales asociados.</a:t>
            </a:r>
          </a:p>
          <a:p>
            <a:pPr>
              <a:spcBef>
                <a:spcPct val="0"/>
              </a:spcBef>
              <a:buFontTx/>
              <a:buNone/>
            </a:pPr>
            <a:endParaRPr lang="es-CO" altLang="es-CO" sz="2400" dirty="0">
              <a:solidFill>
                <a:schemeClr val="bg1"/>
              </a:solidFill>
            </a:endParaRPr>
          </a:p>
          <a:p>
            <a:pPr>
              <a:spcBef>
                <a:spcPct val="0"/>
              </a:spcBef>
              <a:buFontTx/>
              <a:buNone/>
            </a:pPr>
            <a:r>
              <a:rPr lang="es-ES_tradnl" altLang="es-CO" sz="2400" dirty="0">
                <a:solidFill>
                  <a:schemeClr val="bg1"/>
                </a:solidFill>
              </a:rPr>
              <a:t>   2020: 170 Capítulos, más de 200.000 miembros individuales asociados.</a:t>
            </a:r>
          </a:p>
          <a:p>
            <a:pPr>
              <a:spcBef>
                <a:spcPct val="0"/>
              </a:spcBef>
              <a:buFontTx/>
              <a:buNone/>
            </a:pPr>
            <a:endParaRPr lang="es-CO" altLang="es-CO" sz="2400" dirty="0">
              <a:solidFill>
                <a:schemeClr val="bg1"/>
              </a:solidFill>
            </a:endParaRPr>
          </a:p>
          <a:p>
            <a:pPr>
              <a:spcBef>
                <a:spcPct val="0"/>
              </a:spcBef>
              <a:buFontTx/>
              <a:buNone/>
            </a:pPr>
            <a:r>
              <a:rPr lang="es-CO" altLang="es-CO" sz="2400" dirty="0">
                <a:solidFill>
                  <a:schemeClr val="bg1"/>
                </a:solidFill>
              </a:rPr>
              <a:t>	(Individuos, Asociados, Educativos, Estudiantes)</a:t>
            </a:r>
          </a:p>
          <a:p>
            <a:pPr>
              <a:spcBef>
                <a:spcPct val="0"/>
              </a:spcBef>
              <a:buFontTx/>
              <a:buNone/>
            </a:pPr>
            <a:endParaRPr lang="es-CO" altLang="es-CO" sz="2400" dirty="0">
              <a:solidFill>
                <a:schemeClr val="bg1"/>
              </a:solidFill>
            </a:endParaRPr>
          </a:p>
          <a:p>
            <a:pPr>
              <a:spcBef>
                <a:spcPct val="0"/>
              </a:spcBef>
              <a:buFontTx/>
              <a:buNone/>
            </a:pPr>
            <a:r>
              <a:rPr lang="es-CO" altLang="es-CO" sz="2400" dirty="0">
                <a:solidFill>
                  <a:schemeClr val="bg1"/>
                </a:solidFill>
              </a:rPr>
              <a:t>	1978: Primera publicación de los </a:t>
            </a:r>
            <a:r>
              <a:rPr lang="es-CO" altLang="es-CO" sz="2400" b="1" dirty="0">
                <a:solidFill>
                  <a:schemeClr val="bg1"/>
                </a:solidFill>
              </a:rPr>
              <a:t>Estándares para la Práctica Profesional de la Auditoría Interna</a:t>
            </a:r>
            <a:r>
              <a:rPr lang="es-CO" altLang="es-CO" sz="2400" dirty="0">
                <a:solidFill>
                  <a:schemeClr val="bg1"/>
                </a:solidFill>
              </a:rPr>
              <a:t>.</a:t>
            </a:r>
          </a:p>
          <a:p>
            <a:pPr>
              <a:spcBef>
                <a:spcPct val="0"/>
              </a:spcBef>
              <a:buFontTx/>
              <a:buNone/>
            </a:pPr>
            <a:endParaRPr lang="es-CO" altLang="es-CO" sz="2400" dirty="0">
              <a:solidFill>
                <a:schemeClr val="bg1"/>
              </a:solidFill>
            </a:endParaRPr>
          </a:p>
        </p:txBody>
      </p:sp>
      <p:pic>
        <p:nvPicPr>
          <p:cNvPr id="9" name="Imagen 8">
            <a:extLst>
              <a:ext uri="{FF2B5EF4-FFF2-40B4-BE49-F238E27FC236}">
                <a16:creationId xmlns:a16="http://schemas.microsoft.com/office/drawing/2014/main" id="{8D2778DB-5E12-6122-C262-DE4C433B8839}"/>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3656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186C6F44-BF57-CBD0-AE33-1BD791FF5377}"/>
              </a:ext>
            </a:extLst>
          </p:cNvPr>
          <p:cNvSpPr txBox="1">
            <a:spLocks noChangeArrowheads="1"/>
          </p:cNvSpPr>
          <p:nvPr/>
        </p:nvSpPr>
        <p:spPr bwMode="auto">
          <a:xfrm>
            <a:off x="3925824" y="1341438"/>
            <a:ext cx="44625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s-ES_tradnl" altLang="es-CO" sz="2000" u="sng" dirty="0">
                <a:solidFill>
                  <a:schemeClr val="bg1"/>
                </a:solidFill>
              </a:rPr>
              <a:t>DIAGRAMA CAUSA EFECTO:</a:t>
            </a:r>
            <a:endParaRPr lang="es-ES_tradnl" altLang="es-CO" sz="2000" dirty="0">
              <a:solidFill>
                <a:schemeClr val="bg1"/>
              </a:solidFill>
            </a:endParaRPr>
          </a:p>
        </p:txBody>
      </p:sp>
      <p:sp>
        <p:nvSpPr>
          <p:cNvPr id="9" name="Text Box 7">
            <a:extLst>
              <a:ext uri="{FF2B5EF4-FFF2-40B4-BE49-F238E27FC236}">
                <a16:creationId xmlns:a16="http://schemas.microsoft.com/office/drawing/2014/main" id="{932A7F45-4F03-8A91-B8C3-6E60A3F764EE}"/>
              </a:ext>
            </a:extLst>
          </p:cNvPr>
          <p:cNvSpPr txBox="1">
            <a:spLocks noChangeArrowheads="1"/>
          </p:cNvSpPr>
          <p:nvPr/>
        </p:nvSpPr>
        <p:spPr bwMode="auto">
          <a:xfrm>
            <a:off x="395289" y="6113082"/>
            <a:ext cx="8064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600" dirty="0">
                <a:solidFill>
                  <a:schemeClr val="bg1"/>
                </a:solidFill>
              </a:rPr>
              <a:t>Se relaciona un efecto con las posibles causas que lo provocan. Permite encontrar las causas raíz de un problema.</a:t>
            </a:r>
            <a:endParaRPr lang="es-ES" altLang="es-CO" sz="1600" dirty="0">
              <a:solidFill>
                <a:schemeClr val="bg1"/>
              </a:solidFill>
            </a:endParaRPr>
          </a:p>
        </p:txBody>
      </p:sp>
      <p:pic>
        <p:nvPicPr>
          <p:cNvPr id="11" name="Imagen 2">
            <a:extLst>
              <a:ext uri="{FF2B5EF4-FFF2-40B4-BE49-F238E27FC236}">
                <a16:creationId xmlns:a16="http://schemas.microsoft.com/office/drawing/2014/main" id="{E2AEA149-9D13-20E5-8C58-50CF4939A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438" t="23399" r="25587" b="20601"/>
          <a:stretch>
            <a:fillRect/>
          </a:stretch>
        </p:blipFill>
        <p:spPr bwMode="auto">
          <a:xfrm>
            <a:off x="611188" y="1700214"/>
            <a:ext cx="7327855" cy="444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0F259D60-8E94-B435-F24F-E9C3CA1A0B69}"/>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95615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Recomendaciones: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12 Rectángulo">
            <a:extLst>
              <a:ext uri="{FF2B5EF4-FFF2-40B4-BE49-F238E27FC236}">
                <a16:creationId xmlns:a16="http://schemas.microsoft.com/office/drawing/2014/main" id="{D793D154-A745-B576-FF21-B4C13C66682E}"/>
              </a:ext>
            </a:extLst>
          </p:cNvPr>
          <p:cNvSpPr/>
          <p:nvPr/>
        </p:nvSpPr>
        <p:spPr bwMode="auto">
          <a:xfrm>
            <a:off x="500063" y="1740345"/>
            <a:ext cx="8142287" cy="64928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76200" tIns="76200" rIns="76200" bIns="76200" spcCol="1270" anchor="ctr"/>
          <a:lstStyle/>
          <a:p>
            <a:pPr algn="just">
              <a:lnSpc>
                <a:spcPct val="80000"/>
              </a:lnSpc>
              <a:spcBef>
                <a:spcPct val="20000"/>
              </a:spcBef>
              <a:defRPr/>
            </a:pPr>
            <a:r>
              <a:rPr lang="es-CO" sz="2000" b="1" kern="0" dirty="0">
                <a:solidFill>
                  <a:schemeClr val="bg1"/>
                </a:solidFill>
                <a:latin typeface="Arial" panose="020B0604020202020204" pitchFamily="34" charset="0"/>
                <a:cs typeface="Arial" panose="020B0604020202020204" pitchFamily="34" charset="0"/>
              </a:rPr>
              <a:t>Se encuentran </a:t>
            </a:r>
            <a:r>
              <a:rPr lang="es-CO" sz="2000" b="1" u="sng" kern="0" dirty="0">
                <a:solidFill>
                  <a:schemeClr val="bg1"/>
                </a:solidFill>
                <a:latin typeface="Arial" panose="020B0604020202020204" pitchFamily="34" charset="0"/>
                <a:cs typeface="Arial" panose="020B0604020202020204" pitchFamily="34" charset="0"/>
              </a:rPr>
              <a:t>Resultados</a:t>
            </a:r>
            <a:r>
              <a:rPr lang="es-CO" sz="2000" b="1" kern="0" dirty="0">
                <a:solidFill>
                  <a:schemeClr val="bg1"/>
                </a:solidFill>
                <a:latin typeface="Arial" panose="020B0604020202020204" pitchFamily="34" charset="0"/>
                <a:cs typeface="Arial" panose="020B0604020202020204" pitchFamily="34" charset="0"/>
              </a:rPr>
              <a:t> o Hallazgos, que pueden ser:</a:t>
            </a:r>
          </a:p>
        </p:txBody>
      </p:sp>
      <p:graphicFrame>
        <p:nvGraphicFramePr>
          <p:cNvPr id="9" name="2 Diagrama">
            <a:extLst>
              <a:ext uri="{FF2B5EF4-FFF2-40B4-BE49-F238E27FC236}">
                <a16:creationId xmlns:a16="http://schemas.microsoft.com/office/drawing/2014/main" id="{D45E9392-A5DC-FC68-F6AD-23B84F1FCBE3}"/>
              </a:ext>
            </a:extLst>
          </p:cNvPr>
          <p:cNvGraphicFramePr/>
          <p:nvPr/>
        </p:nvGraphicFramePr>
        <p:xfrm>
          <a:off x="539552" y="2604912"/>
          <a:ext cx="8102798" cy="36727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Imagen 4">
            <a:extLst>
              <a:ext uri="{FF2B5EF4-FFF2-40B4-BE49-F238E27FC236}">
                <a16:creationId xmlns:a16="http://schemas.microsoft.com/office/drawing/2014/main" id="{FA22055A-2F0B-99CD-5BDA-A5254893B18C}"/>
              </a:ext>
            </a:extLst>
          </p:cNvPr>
          <p:cNvPicPr>
            <a:picLocks noChangeAspect="1"/>
          </p:cNvPicPr>
          <p:nvPr/>
        </p:nvPicPr>
        <p:blipFill>
          <a:blip r:embed="rId11"/>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6292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graphicEl>
                                              <a:dgm id="{0BA307F2-B7FC-42E0-96F0-D4ABBC90BA2C}"/>
                                            </p:graphicEl>
                                          </p:spTgt>
                                        </p:tgtEl>
                                        <p:attrNameLst>
                                          <p:attrName>style.visibility</p:attrName>
                                        </p:attrNameLst>
                                      </p:cBhvr>
                                      <p:to>
                                        <p:strVal val="visible"/>
                                      </p:to>
                                    </p:set>
                                    <p:anim calcmode="lin" valueType="num">
                                      <p:cBhvr>
                                        <p:cTn id="19" dur="1000" fill="hold"/>
                                        <p:tgtEl>
                                          <p:spTgt spid="9">
                                            <p:graphicEl>
                                              <a:dgm id="{0BA307F2-B7FC-42E0-96F0-D4ABBC90BA2C}"/>
                                            </p:graphicEl>
                                          </p:spTgt>
                                        </p:tgtEl>
                                        <p:attrNameLst>
                                          <p:attrName>ppt_w</p:attrName>
                                        </p:attrNameLst>
                                      </p:cBhvr>
                                      <p:tavLst>
                                        <p:tav tm="0">
                                          <p:val>
                                            <p:fltVal val="0"/>
                                          </p:val>
                                        </p:tav>
                                        <p:tav tm="100000">
                                          <p:val>
                                            <p:strVal val="#ppt_w"/>
                                          </p:val>
                                        </p:tav>
                                      </p:tavLst>
                                    </p:anim>
                                    <p:anim calcmode="lin" valueType="num">
                                      <p:cBhvr>
                                        <p:cTn id="20" dur="1000" fill="hold"/>
                                        <p:tgtEl>
                                          <p:spTgt spid="9">
                                            <p:graphicEl>
                                              <a:dgm id="{0BA307F2-B7FC-42E0-96F0-D4ABBC90BA2C}"/>
                                            </p:graphicEl>
                                          </p:spTgt>
                                        </p:tgtEl>
                                        <p:attrNameLst>
                                          <p:attrName>ppt_h</p:attrName>
                                        </p:attrNameLst>
                                      </p:cBhvr>
                                      <p:tavLst>
                                        <p:tav tm="0">
                                          <p:val>
                                            <p:fltVal val="0"/>
                                          </p:val>
                                        </p:tav>
                                        <p:tav tm="100000">
                                          <p:val>
                                            <p:strVal val="#ppt_h"/>
                                          </p:val>
                                        </p:tav>
                                      </p:tavLst>
                                    </p:anim>
                                    <p:anim calcmode="lin" valueType="num">
                                      <p:cBhvr>
                                        <p:cTn id="21" dur="1000" fill="hold"/>
                                        <p:tgtEl>
                                          <p:spTgt spid="9">
                                            <p:graphicEl>
                                              <a:dgm id="{0BA307F2-B7FC-42E0-96F0-D4ABBC90BA2C}"/>
                                            </p:graphicEl>
                                          </p:spTgt>
                                        </p:tgtEl>
                                        <p:attrNameLst>
                                          <p:attrName>style.rotation</p:attrName>
                                        </p:attrNameLst>
                                      </p:cBhvr>
                                      <p:tavLst>
                                        <p:tav tm="0">
                                          <p:val>
                                            <p:fltVal val="90"/>
                                          </p:val>
                                        </p:tav>
                                        <p:tav tm="100000">
                                          <p:val>
                                            <p:fltVal val="0"/>
                                          </p:val>
                                        </p:tav>
                                      </p:tavLst>
                                    </p:anim>
                                    <p:animEffect transition="in" filter="fade">
                                      <p:cBhvr>
                                        <p:cTn id="22" dur="1000"/>
                                        <p:tgtEl>
                                          <p:spTgt spid="9">
                                            <p:graphicEl>
                                              <a:dgm id="{0BA307F2-B7FC-42E0-96F0-D4ABBC90BA2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graphicEl>
                                              <a:dgm id="{BB68E2F0-6ACC-430A-9EA0-DABF6BC6041F}"/>
                                            </p:graphicEl>
                                          </p:spTgt>
                                        </p:tgtEl>
                                        <p:attrNameLst>
                                          <p:attrName>style.visibility</p:attrName>
                                        </p:attrNameLst>
                                      </p:cBhvr>
                                      <p:to>
                                        <p:strVal val="visible"/>
                                      </p:to>
                                    </p:set>
                                    <p:anim calcmode="lin" valueType="num">
                                      <p:cBhvr>
                                        <p:cTn id="27" dur="1000" fill="hold"/>
                                        <p:tgtEl>
                                          <p:spTgt spid="9">
                                            <p:graphicEl>
                                              <a:dgm id="{BB68E2F0-6ACC-430A-9EA0-DABF6BC6041F}"/>
                                            </p:graphicEl>
                                          </p:spTgt>
                                        </p:tgtEl>
                                        <p:attrNameLst>
                                          <p:attrName>ppt_w</p:attrName>
                                        </p:attrNameLst>
                                      </p:cBhvr>
                                      <p:tavLst>
                                        <p:tav tm="0">
                                          <p:val>
                                            <p:fltVal val="0"/>
                                          </p:val>
                                        </p:tav>
                                        <p:tav tm="100000">
                                          <p:val>
                                            <p:strVal val="#ppt_w"/>
                                          </p:val>
                                        </p:tav>
                                      </p:tavLst>
                                    </p:anim>
                                    <p:anim calcmode="lin" valueType="num">
                                      <p:cBhvr>
                                        <p:cTn id="28" dur="1000" fill="hold"/>
                                        <p:tgtEl>
                                          <p:spTgt spid="9">
                                            <p:graphicEl>
                                              <a:dgm id="{BB68E2F0-6ACC-430A-9EA0-DABF6BC6041F}"/>
                                            </p:graphicEl>
                                          </p:spTgt>
                                        </p:tgtEl>
                                        <p:attrNameLst>
                                          <p:attrName>ppt_h</p:attrName>
                                        </p:attrNameLst>
                                      </p:cBhvr>
                                      <p:tavLst>
                                        <p:tav tm="0">
                                          <p:val>
                                            <p:fltVal val="0"/>
                                          </p:val>
                                        </p:tav>
                                        <p:tav tm="100000">
                                          <p:val>
                                            <p:strVal val="#ppt_h"/>
                                          </p:val>
                                        </p:tav>
                                      </p:tavLst>
                                    </p:anim>
                                    <p:anim calcmode="lin" valueType="num">
                                      <p:cBhvr>
                                        <p:cTn id="29" dur="1000" fill="hold"/>
                                        <p:tgtEl>
                                          <p:spTgt spid="9">
                                            <p:graphicEl>
                                              <a:dgm id="{BB68E2F0-6ACC-430A-9EA0-DABF6BC6041F}"/>
                                            </p:graphicEl>
                                          </p:spTgt>
                                        </p:tgtEl>
                                        <p:attrNameLst>
                                          <p:attrName>style.rotation</p:attrName>
                                        </p:attrNameLst>
                                      </p:cBhvr>
                                      <p:tavLst>
                                        <p:tav tm="0">
                                          <p:val>
                                            <p:fltVal val="90"/>
                                          </p:val>
                                        </p:tav>
                                        <p:tav tm="100000">
                                          <p:val>
                                            <p:fltVal val="0"/>
                                          </p:val>
                                        </p:tav>
                                      </p:tavLst>
                                    </p:anim>
                                    <p:animEffect transition="in" filter="fade">
                                      <p:cBhvr>
                                        <p:cTn id="30" dur="1000"/>
                                        <p:tgtEl>
                                          <p:spTgt spid="9">
                                            <p:graphicEl>
                                              <a:dgm id="{BB68E2F0-6ACC-430A-9EA0-DABF6BC6041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graphicEl>
                                              <a:dgm id="{C299EB52-1B5B-4498-A823-AAB84D70CF59}"/>
                                            </p:graphicEl>
                                          </p:spTgt>
                                        </p:tgtEl>
                                        <p:attrNameLst>
                                          <p:attrName>style.visibility</p:attrName>
                                        </p:attrNameLst>
                                      </p:cBhvr>
                                      <p:to>
                                        <p:strVal val="visible"/>
                                      </p:to>
                                    </p:set>
                                    <p:anim calcmode="lin" valueType="num">
                                      <p:cBhvr>
                                        <p:cTn id="35" dur="1000" fill="hold"/>
                                        <p:tgtEl>
                                          <p:spTgt spid="9">
                                            <p:graphicEl>
                                              <a:dgm id="{C299EB52-1B5B-4498-A823-AAB84D70CF59}"/>
                                            </p:graphicEl>
                                          </p:spTgt>
                                        </p:tgtEl>
                                        <p:attrNameLst>
                                          <p:attrName>ppt_w</p:attrName>
                                        </p:attrNameLst>
                                      </p:cBhvr>
                                      <p:tavLst>
                                        <p:tav tm="0">
                                          <p:val>
                                            <p:fltVal val="0"/>
                                          </p:val>
                                        </p:tav>
                                        <p:tav tm="100000">
                                          <p:val>
                                            <p:strVal val="#ppt_w"/>
                                          </p:val>
                                        </p:tav>
                                      </p:tavLst>
                                    </p:anim>
                                    <p:anim calcmode="lin" valueType="num">
                                      <p:cBhvr>
                                        <p:cTn id="36" dur="1000" fill="hold"/>
                                        <p:tgtEl>
                                          <p:spTgt spid="9">
                                            <p:graphicEl>
                                              <a:dgm id="{C299EB52-1B5B-4498-A823-AAB84D70CF59}"/>
                                            </p:graphicEl>
                                          </p:spTgt>
                                        </p:tgtEl>
                                        <p:attrNameLst>
                                          <p:attrName>ppt_h</p:attrName>
                                        </p:attrNameLst>
                                      </p:cBhvr>
                                      <p:tavLst>
                                        <p:tav tm="0">
                                          <p:val>
                                            <p:fltVal val="0"/>
                                          </p:val>
                                        </p:tav>
                                        <p:tav tm="100000">
                                          <p:val>
                                            <p:strVal val="#ppt_h"/>
                                          </p:val>
                                        </p:tav>
                                      </p:tavLst>
                                    </p:anim>
                                    <p:anim calcmode="lin" valueType="num">
                                      <p:cBhvr>
                                        <p:cTn id="37" dur="1000" fill="hold"/>
                                        <p:tgtEl>
                                          <p:spTgt spid="9">
                                            <p:graphicEl>
                                              <a:dgm id="{C299EB52-1B5B-4498-A823-AAB84D70CF59}"/>
                                            </p:graphicEl>
                                          </p:spTgt>
                                        </p:tgtEl>
                                        <p:attrNameLst>
                                          <p:attrName>style.rotation</p:attrName>
                                        </p:attrNameLst>
                                      </p:cBhvr>
                                      <p:tavLst>
                                        <p:tav tm="0">
                                          <p:val>
                                            <p:fltVal val="90"/>
                                          </p:val>
                                        </p:tav>
                                        <p:tav tm="100000">
                                          <p:val>
                                            <p:fltVal val="0"/>
                                          </p:val>
                                        </p:tav>
                                      </p:tavLst>
                                    </p:anim>
                                    <p:animEffect transition="in" filter="fade">
                                      <p:cBhvr>
                                        <p:cTn id="38" dur="1000"/>
                                        <p:tgtEl>
                                          <p:spTgt spid="9">
                                            <p:graphicEl>
                                              <a:dgm id="{C299EB52-1B5B-4498-A823-AAB84D70CF59}"/>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9">
                                            <p:graphicEl>
                                              <a:dgm id="{43C87F5F-C40B-4AFC-A437-6794F7C273BC}"/>
                                            </p:graphicEl>
                                          </p:spTgt>
                                        </p:tgtEl>
                                        <p:attrNameLst>
                                          <p:attrName>style.visibility</p:attrName>
                                        </p:attrNameLst>
                                      </p:cBhvr>
                                      <p:to>
                                        <p:strVal val="visible"/>
                                      </p:to>
                                    </p:set>
                                    <p:anim calcmode="lin" valueType="num">
                                      <p:cBhvr>
                                        <p:cTn id="41" dur="1000" fill="hold"/>
                                        <p:tgtEl>
                                          <p:spTgt spid="9">
                                            <p:graphicEl>
                                              <a:dgm id="{43C87F5F-C40B-4AFC-A437-6794F7C273BC}"/>
                                            </p:graphicEl>
                                          </p:spTgt>
                                        </p:tgtEl>
                                        <p:attrNameLst>
                                          <p:attrName>ppt_w</p:attrName>
                                        </p:attrNameLst>
                                      </p:cBhvr>
                                      <p:tavLst>
                                        <p:tav tm="0">
                                          <p:val>
                                            <p:fltVal val="0"/>
                                          </p:val>
                                        </p:tav>
                                        <p:tav tm="100000">
                                          <p:val>
                                            <p:strVal val="#ppt_w"/>
                                          </p:val>
                                        </p:tav>
                                      </p:tavLst>
                                    </p:anim>
                                    <p:anim calcmode="lin" valueType="num">
                                      <p:cBhvr>
                                        <p:cTn id="42" dur="1000" fill="hold"/>
                                        <p:tgtEl>
                                          <p:spTgt spid="9">
                                            <p:graphicEl>
                                              <a:dgm id="{43C87F5F-C40B-4AFC-A437-6794F7C273BC}"/>
                                            </p:graphicEl>
                                          </p:spTgt>
                                        </p:tgtEl>
                                        <p:attrNameLst>
                                          <p:attrName>ppt_h</p:attrName>
                                        </p:attrNameLst>
                                      </p:cBhvr>
                                      <p:tavLst>
                                        <p:tav tm="0">
                                          <p:val>
                                            <p:fltVal val="0"/>
                                          </p:val>
                                        </p:tav>
                                        <p:tav tm="100000">
                                          <p:val>
                                            <p:strVal val="#ppt_h"/>
                                          </p:val>
                                        </p:tav>
                                      </p:tavLst>
                                    </p:anim>
                                    <p:anim calcmode="lin" valueType="num">
                                      <p:cBhvr>
                                        <p:cTn id="43" dur="1000" fill="hold"/>
                                        <p:tgtEl>
                                          <p:spTgt spid="9">
                                            <p:graphicEl>
                                              <a:dgm id="{43C87F5F-C40B-4AFC-A437-6794F7C273BC}"/>
                                            </p:graphicEl>
                                          </p:spTgt>
                                        </p:tgtEl>
                                        <p:attrNameLst>
                                          <p:attrName>style.rotation</p:attrName>
                                        </p:attrNameLst>
                                      </p:cBhvr>
                                      <p:tavLst>
                                        <p:tav tm="0">
                                          <p:val>
                                            <p:fltVal val="90"/>
                                          </p:val>
                                        </p:tav>
                                        <p:tav tm="100000">
                                          <p:val>
                                            <p:fltVal val="0"/>
                                          </p:val>
                                        </p:tav>
                                      </p:tavLst>
                                    </p:anim>
                                    <p:animEffect transition="in" filter="fade">
                                      <p:cBhvr>
                                        <p:cTn id="44" dur="1000"/>
                                        <p:tgtEl>
                                          <p:spTgt spid="9">
                                            <p:graphicEl>
                                              <a:dgm id="{43C87F5F-C40B-4AFC-A437-6794F7C273B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9">
                                            <p:graphicEl>
                                              <a:dgm id="{6A60D0EA-6B65-4A97-9C94-BFA2C5E7ECFE}"/>
                                            </p:graphicEl>
                                          </p:spTgt>
                                        </p:tgtEl>
                                        <p:attrNameLst>
                                          <p:attrName>style.visibility</p:attrName>
                                        </p:attrNameLst>
                                      </p:cBhvr>
                                      <p:to>
                                        <p:strVal val="visible"/>
                                      </p:to>
                                    </p:set>
                                    <p:anim calcmode="lin" valueType="num">
                                      <p:cBhvr>
                                        <p:cTn id="49" dur="1000" fill="hold"/>
                                        <p:tgtEl>
                                          <p:spTgt spid="9">
                                            <p:graphicEl>
                                              <a:dgm id="{6A60D0EA-6B65-4A97-9C94-BFA2C5E7ECFE}"/>
                                            </p:graphicEl>
                                          </p:spTgt>
                                        </p:tgtEl>
                                        <p:attrNameLst>
                                          <p:attrName>ppt_w</p:attrName>
                                        </p:attrNameLst>
                                      </p:cBhvr>
                                      <p:tavLst>
                                        <p:tav tm="0">
                                          <p:val>
                                            <p:fltVal val="0"/>
                                          </p:val>
                                        </p:tav>
                                        <p:tav tm="100000">
                                          <p:val>
                                            <p:strVal val="#ppt_w"/>
                                          </p:val>
                                        </p:tav>
                                      </p:tavLst>
                                    </p:anim>
                                    <p:anim calcmode="lin" valueType="num">
                                      <p:cBhvr>
                                        <p:cTn id="50" dur="1000" fill="hold"/>
                                        <p:tgtEl>
                                          <p:spTgt spid="9">
                                            <p:graphicEl>
                                              <a:dgm id="{6A60D0EA-6B65-4A97-9C94-BFA2C5E7ECFE}"/>
                                            </p:graphicEl>
                                          </p:spTgt>
                                        </p:tgtEl>
                                        <p:attrNameLst>
                                          <p:attrName>ppt_h</p:attrName>
                                        </p:attrNameLst>
                                      </p:cBhvr>
                                      <p:tavLst>
                                        <p:tav tm="0">
                                          <p:val>
                                            <p:fltVal val="0"/>
                                          </p:val>
                                        </p:tav>
                                        <p:tav tm="100000">
                                          <p:val>
                                            <p:strVal val="#ppt_h"/>
                                          </p:val>
                                        </p:tav>
                                      </p:tavLst>
                                    </p:anim>
                                    <p:anim calcmode="lin" valueType="num">
                                      <p:cBhvr>
                                        <p:cTn id="51" dur="1000" fill="hold"/>
                                        <p:tgtEl>
                                          <p:spTgt spid="9">
                                            <p:graphicEl>
                                              <a:dgm id="{6A60D0EA-6B65-4A97-9C94-BFA2C5E7ECFE}"/>
                                            </p:graphicEl>
                                          </p:spTgt>
                                        </p:tgtEl>
                                        <p:attrNameLst>
                                          <p:attrName>style.rotation</p:attrName>
                                        </p:attrNameLst>
                                      </p:cBhvr>
                                      <p:tavLst>
                                        <p:tav tm="0">
                                          <p:val>
                                            <p:fltVal val="90"/>
                                          </p:val>
                                        </p:tav>
                                        <p:tav tm="100000">
                                          <p:val>
                                            <p:fltVal val="0"/>
                                          </p:val>
                                        </p:tav>
                                      </p:tavLst>
                                    </p:anim>
                                    <p:animEffect transition="in" filter="fade">
                                      <p:cBhvr>
                                        <p:cTn id="52" dur="1000"/>
                                        <p:tgtEl>
                                          <p:spTgt spid="9">
                                            <p:graphicEl>
                                              <a:dgm id="{6A60D0EA-6B65-4A97-9C94-BFA2C5E7EC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9">
                                            <p:graphicEl>
                                              <a:dgm id="{33FBAD6D-DC54-4BF4-B650-50DF8B06CFF2}"/>
                                            </p:graphicEl>
                                          </p:spTgt>
                                        </p:tgtEl>
                                        <p:attrNameLst>
                                          <p:attrName>style.visibility</p:attrName>
                                        </p:attrNameLst>
                                      </p:cBhvr>
                                      <p:to>
                                        <p:strVal val="visible"/>
                                      </p:to>
                                    </p:set>
                                    <p:anim calcmode="lin" valueType="num">
                                      <p:cBhvr>
                                        <p:cTn id="57" dur="1000" fill="hold"/>
                                        <p:tgtEl>
                                          <p:spTgt spid="9">
                                            <p:graphicEl>
                                              <a:dgm id="{33FBAD6D-DC54-4BF4-B650-50DF8B06CFF2}"/>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33FBAD6D-DC54-4BF4-B650-50DF8B06CFF2}"/>
                                            </p:graphicEl>
                                          </p:spTgt>
                                        </p:tgtEl>
                                        <p:attrNameLst>
                                          <p:attrName>ppt_h</p:attrName>
                                        </p:attrNameLst>
                                      </p:cBhvr>
                                      <p:tavLst>
                                        <p:tav tm="0">
                                          <p:val>
                                            <p:fltVal val="0"/>
                                          </p:val>
                                        </p:tav>
                                        <p:tav tm="100000">
                                          <p:val>
                                            <p:strVal val="#ppt_h"/>
                                          </p:val>
                                        </p:tav>
                                      </p:tavLst>
                                    </p:anim>
                                    <p:anim calcmode="lin" valueType="num">
                                      <p:cBhvr>
                                        <p:cTn id="59" dur="1000" fill="hold"/>
                                        <p:tgtEl>
                                          <p:spTgt spid="9">
                                            <p:graphicEl>
                                              <a:dgm id="{33FBAD6D-DC54-4BF4-B650-50DF8B06CFF2}"/>
                                            </p:graphicEl>
                                          </p:spTgt>
                                        </p:tgtEl>
                                        <p:attrNameLst>
                                          <p:attrName>style.rotation</p:attrName>
                                        </p:attrNameLst>
                                      </p:cBhvr>
                                      <p:tavLst>
                                        <p:tav tm="0">
                                          <p:val>
                                            <p:fltVal val="90"/>
                                          </p:val>
                                        </p:tav>
                                        <p:tav tm="100000">
                                          <p:val>
                                            <p:fltVal val="0"/>
                                          </p:val>
                                        </p:tav>
                                      </p:tavLst>
                                    </p:anim>
                                    <p:animEffect transition="in" filter="fade">
                                      <p:cBhvr>
                                        <p:cTn id="60" dur="1000"/>
                                        <p:tgtEl>
                                          <p:spTgt spid="9">
                                            <p:graphicEl>
                                              <a:dgm id="{33FBAD6D-DC54-4BF4-B650-50DF8B06CFF2}"/>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9">
                                            <p:graphicEl>
                                              <a:dgm id="{78830B75-E074-494A-A412-41FE4427D407}"/>
                                            </p:graphicEl>
                                          </p:spTgt>
                                        </p:tgtEl>
                                        <p:attrNameLst>
                                          <p:attrName>style.visibility</p:attrName>
                                        </p:attrNameLst>
                                      </p:cBhvr>
                                      <p:to>
                                        <p:strVal val="visible"/>
                                      </p:to>
                                    </p:set>
                                    <p:anim calcmode="lin" valueType="num">
                                      <p:cBhvr>
                                        <p:cTn id="63" dur="1000" fill="hold"/>
                                        <p:tgtEl>
                                          <p:spTgt spid="9">
                                            <p:graphicEl>
                                              <a:dgm id="{78830B75-E074-494A-A412-41FE4427D407}"/>
                                            </p:graphicEl>
                                          </p:spTgt>
                                        </p:tgtEl>
                                        <p:attrNameLst>
                                          <p:attrName>ppt_w</p:attrName>
                                        </p:attrNameLst>
                                      </p:cBhvr>
                                      <p:tavLst>
                                        <p:tav tm="0">
                                          <p:val>
                                            <p:fltVal val="0"/>
                                          </p:val>
                                        </p:tav>
                                        <p:tav tm="100000">
                                          <p:val>
                                            <p:strVal val="#ppt_w"/>
                                          </p:val>
                                        </p:tav>
                                      </p:tavLst>
                                    </p:anim>
                                    <p:anim calcmode="lin" valueType="num">
                                      <p:cBhvr>
                                        <p:cTn id="64" dur="1000" fill="hold"/>
                                        <p:tgtEl>
                                          <p:spTgt spid="9">
                                            <p:graphicEl>
                                              <a:dgm id="{78830B75-E074-494A-A412-41FE4427D407}"/>
                                            </p:graphicEl>
                                          </p:spTgt>
                                        </p:tgtEl>
                                        <p:attrNameLst>
                                          <p:attrName>ppt_h</p:attrName>
                                        </p:attrNameLst>
                                      </p:cBhvr>
                                      <p:tavLst>
                                        <p:tav tm="0">
                                          <p:val>
                                            <p:fltVal val="0"/>
                                          </p:val>
                                        </p:tav>
                                        <p:tav tm="100000">
                                          <p:val>
                                            <p:strVal val="#ppt_h"/>
                                          </p:val>
                                        </p:tav>
                                      </p:tavLst>
                                    </p:anim>
                                    <p:anim calcmode="lin" valueType="num">
                                      <p:cBhvr>
                                        <p:cTn id="65" dur="1000" fill="hold"/>
                                        <p:tgtEl>
                                          <p:spTgt spid="9">
                                            <p:graphicEl>
                                              <a:dgm id="{78830B75-E074-494A-A412-41FE4427D407}"/>
                                            </p:graphicEl>
                                          </p:spTgt>
                                        </p:tgtEl>
                                        <p:attrNameLst>
                                          <p:attrName>style.rotation</p:attrName>
                                        </p:attrNameLst>
                                      </p:cBhvr>
                                      <p:tavLst>
                                        <p:tav tm="0">
                                          <p:val>
                                            <p:fltVal val="90"/>
                                          </p:val>
                                        </p:tav>
                                        <p:tav tm="100000">
                                          <p:val>
                                            <p:fltVal val="0"/>
                                          </p:val>
                                        </p:tav>
                                      </p:tavLst>
                                    </p:anim>
                                    <p:animEffect transition="in" filter="fade">
                                      <p:cBhvr>
                                        <p:cTn id="66" dur="1000"/>
                                        <p:tgtEl>
                                          <p:spTgt spid="9">
                                            <p:graphicEl>
                                              <a:dgm id="{78830B75-E074-494A-A412-41FE4427D407}"/>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9">
                                            <p:graphicEl>
                                              <a:dgm id="{972FA7FC-5ACA-4557-9D7D-CE523F86D590}"/>
                                            </p:graphicEl>
                                          </p:spTgt>
                                        </p:tgtEl>
                                        <p:attrNameLst>
                                          <p:attrName>style.visibility</p:attrName>
                                        </p:attrNameLst>
                                      </p:cBhvr>
                                      <p:to>
                                        <p:strVal val="visible"/>
                                      </p:to>
                                    </p:set>
                                    <p:anim calcmode="lin" valueType="num">
                                      <p:cBhvr>
                                        <p:cTn id="71" dur="1000" fill="hold"/>
                                        <p:tgtEl>
                                          <p:spTgt spid="9">
                                            <p:graphicEl>
                                              <a:dgm id="{972FA7FC-5ACA-4557-9D7D-CE523F86D590}"/>
                                            </p:graphicEl>
                                          </p:spTgt>
                                        </p:tgtEl>
                                        <p:attrNameLst>
                                          <p:attrName>ppt_w</p:attrName>
                                        </p:attrNameLst>
                                      </p:cBhvr>
                                      <p:tavLst>
                                        <p:tav tm="0">
                                          <p:val>
                                            <p:fltVal val="0"/>
                                          </p:val>
                                        </p:tav>
                                        <p:tav tm="100000">
                                          <p:val>
                                            <p:strVal val="#ppt_w"/>
                                          </p:val>
                                        </p:tav>
                                      </p:tavLst>
                                    </p:anim>
                                    <p:anim calcmode="lin" valueType="num">
                                      <p:cBhvr>
                                        <p:cTn id="72" dur="1000" fill="hold"/>
                                        <p:tgtEl>
                                          <p:spTgt spid="9">
                                            <p:graphicEl>
                                              <a:dgm id="{972FA7FC-5ACA-4557-9D7D-CE523F86D590}"/>
                                            </p:graphicEl>
                                          </p:spTgt>
                                        </p:tgtEl>
                                        <p:attrNameLst>
                                          <p:attrName>ppt_h</p:attrName>
                                        </p:attrNameLst>
                                      </p:cBhvr>
                                      <p:tavLst>
                                        <p:tav tm="0">
                                          <p:val>
                                            <p:fltVal val="0"/>
                                          </p:val>
                                        </p:tav>
                                        <p:tav tm="100000">
                                          <p:val>
                                            <p:strVal val="#ppt_h"/>
                                          </p:val>
                                        </p:tav>
                                      </p:tavLst>
                                    </p:anim>
                                    <p:anim calcmode="lin" valueType="num">
                                      <p:cBhvr>
                                        <p:cTn id="73" dur="1000" fill="hold"/>
                                        <p:tgtEl>
                                          <p:spTgt spid="9">
                                            <p:graphicEl>
                                              <a:dgm id="{972FA7FC-5ACA-4557-9D7D-CE523F86D590}"/>
                                            </p:graphicEl>
                                          </p:spTgt>
                                        </p:tgtEl>
                                        <p:attrNameLst>
                                          <p:attrName>style.rotation</p:attrName>
                                        </p:attrNameLst>
                                      </p:cBhvr>
                                      <p:tavLst>
                                        <p:tav tm="0">
                                          <p:val>
                                            <p:fltVal val="90"/>
                                          </p:val>
                                        </p:tav>
                                        <p:tav tm="100000">
                                          <p:val>
                                            <p:fltVal val="0"/>
                                          </p:val>
                                        </p:tav>
                                      </p:tavLst>
                                    </p:anim>
                                    <p:animEffect transition="in" filter="fade">
                                      <p:cBhvr>
                                        <p:cTn id="74" dur="1000"/>
                                        <p:tgtEl>
                                          <p:spTgt spid="9">
                                            <p:graphicEl>
                                              <a:dgm id="{972FA7FC-5ACA-4557-9D7D-CE523F86D590}"/>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9">
                                            <p:graphicEl>
                                              <a:dgm id="{985A3CA2-1B9E-4A89-99A8-773DD764C603}"/>
                                            </p:graphicEl>
                                          </p:spTgt>
                                        </p:tgtEl>
                                        <p:attrNameLst>
                                          <p:attrName>style.visibility</p:attrName>
                                        </p:attrNameLst>
                                      </p:cBhvr>
                                      <p:to>
                                        <p:strVal val="visible"/>
                                      </p:to>
                                    </p:set>
                                    <p:anim calcmode="lin" valueType="num">
                                      <p:cBhvr>
                                        <p:cTn id="79" dur="1000" fill="hold"/>
                                        <p:tgtEl>
                                          <p:spTgt spid="9">
                                            <p:graphicEl>
                                              <a:dgm id="{985A3CA2-1B9E-4A89-99A8-773DD764C603}"/>
                                            </p:graphicEl>
                                          </p:spTgt>
                                        </p:tgtEl>
                                        <p:attrNameLst>
                                          <p:attrName>ppt_w</p:attrName>
                                        </p:attrNameLst>
                                      </p:cBhvr>
                                      <p:tavLst>
                                        <p:tav tm="0">
                                          <p:val>
                                            <p:fltVal val="0"/>
                                          </p:val>
                                        </p:tav>
                                        <p:tav tm="100000">
                                          <p:val>
                                            <p:strVal val="#ppt_w"/>
                                          </p:val>
                                        </p:tav>
                                      </p:tavLst>
                                    </p:anim>
                                    <p:anim calcmode="lin" valueType="num">
                                      <p:cBhvr>
                                        <p:cTn id="80" dur="1000" fill="hold"/>
                                        <p:tgtEl>
                                          <p:spTgt spid="9">
                                            <p:graphicEl>
                                              <a:dgm id="{985A3CA2-1B9E-4A89-99A8-773DD764C603}"/>
                                            </p:graphicEl>
                                          </p:spTgt>
                                        </p:tgtEl>
                                        <p:attrNameLst>
                                          <p:attrName>ppt_h</p:attrName>
                                        </p:attrNameLst>
                                      </p:cBhvr>
                                      <p:tavLst>
                                        <p:tav tm="0">
                                          <p:val>
                                            <p:fltVal val="0"/>
                                          </p:val>
                                        </p:tav>
                                        <p:tav tm="100000">
                                          <p:val>
                                            <p:strVal val="#ppt_h"/>
                                          </p:val>
                                        </p:tav>
                                      </p:tavLst>
                                    </p:anim>
                                    <p:anim calcmode="lin" valueType="num">
                                      <p:cBhvr>
                                        <p:cTn id="81" dur="1000" fill="hold"/>
                                        <p:tgtEl>
                                          <p:spTgt spid="9">
                                            <p:graphicEl>
                                              <a:dgm id="{985A3CA2-1B9E-4A89-99A8-773DD764C603}"/>
                                            </p:graphicEl>
                                          </p:spTgt>
                                        </p:tgtEl>
                                        <p:attrNameLst>
                                          <p:attrName>style.rotation</p:attrName>
                                        </p:attrNameLst>
                                      </p:cBhvr>
                                      <p:tavLst>
                                        <p:tav tm="0">
                                          <p:val>
                                            <p:fltVal val="90"/>
                                          </p:val>
                                        </p:tav>
                                        <p:tav tm="100000">
                                          <p:val>
                                            <p:fltVal val="0"/>
                                          </p:val>
                                        </p:tav>
                                      </p:tavLst>
                                    </p:anim>
                                    <p:animEffect transition="in" filter="fade">
                                      <p:cBhvr>
                                        <p:cTn id="82" dur="1000"/>
                                        <p:tgtEl>
                                          <p:spTgt spid="9">
                                            <p:graphicEl>
                                              <a:dgm id="{985A3CA2-1B9E-4A89-99A8-773DD764C603}"/>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
                                            <p:graphicEl>
                                              <a:dgm id="{2F0F2748-4E61-458B-BD4C-038A47EC6627}"/>
                                            </p:graphicEl>
                                          </p:spTgt>
                                        </p:tgtEl>
                                        <p:attrNameLst>
                                          <p:attrName>style.visibility</p:attrName>
                                        </p:attrNameLst>
                                      </p:cBhvr>
                                      <p:to>
                                        <p:strVal val="visible"/>
                                      </p:to>
                                    </p:set>
                                    <p:anim calcmode="lin" valueType="num">
                                      <p:cBhvr>
                                        <p:cTn id="85" dur="1000" fill="hold"/>
                                        <p:tgtEl>
                                          <p:spTgt spid="9">
                                            <p:graphicEl>
                                              <a:dgm id="{2F0F2748-4E61-458B-BD4C-038A47EC6627}"/>
                                            </p:graphicEl>
                                          </p:spTgt>
                                        </p:tgtEl>
                                        <p:attrNameLst>
                                          <p:attrName>ppt_w</p:attrName>
                                        </p:attrNameLst>
                                      </p:cBhvr>
                                      <p:tavLst>
                                        <p:tav tm="0">
                                          <p:val>
                                            <p:fltVal val="0"/>
                                          </p:val>
                                        </p:tav>
                                        <p:tav tm="100000">
                                          <p:val>
                                            <p:strVal val="#ppt_w"/>
                                          </p:val>
                                        </p:tav>
                                      </p:tavLst>
                                    </p:anim>
                                    <p:anim calcmode="lin" valueType="num">
                                      <p:cBhvr>
                                        <p:cTn id="86" dur="1000" fill="hold"/>
                                        <p:tgtEl>
                                          <p:spTgt spid="9">
                                            <p:graphicEl>
                                              <a:dgm id="{2F0F2748-4E61-458B-BD4C-038A47EC6627}"/>
                                            </p:graphicEl>
                                          </p:spTgt>
                                        </p:tgtEl>
                                        <p:attrNameLst>
                                          <p:attrName>ppt_h</p:attrName>
                                        </p:attrNameLst>
                                      </p:cBhvr>
                                      <p:tavLst>
                                        <p:tav tm="0">
                                          <p:val>
                                            <p:fltVal val="0"/>
                                          </p:val>
                                        </p:tav>
                                        <p:tav tm="100000">
                                          <p:val>
                                            <p:strVal val="#ppt_h"/>
                                          </p:val>
                                        </p:tav>
                                      </p:tavLst>
                                    </p:anim>
                                    <p:anim calcmode="lin" valueType="num">
                                      <p:cBhvr>
                                        <p:cTn id="87" dur="1000" fill="hold"/>
                                        <p:tgtEl>
                                          <p:spTgt spid="9">
                                            <p:graphicEl>
                                              <a:dgm id="{2F0F2748-4E61-458B-BD4C-038A47EC6627}"/>
                                            </p:graphicEl>
                                          </p:spTgt>
                                        </p:tgtEl>
                                        <p:attrNameLst>
                                          <p:attrName>style.rotation</p:attrName>
                                        </p:attrNameLst>
                                      </p:cBhvr>
                                      <p:tavLst>
                                        <p:tav tm="0">
                                          <p:val>
                                            <p:fltVal val="90"/>
                                          </p:val>
                                        </p:tav>
                                        <p:tav tm="100000">
                                          <p:val>
                                            <p:fltVal val="0"/>
                                          </p:val>
                                        </p:tav>
                                      </p:tavLst>
                                    </p:anim>
                                    <p:animEffect transition="in" filter="fade">
                                      <p:cBhvr>
                                        <p:cTn id="88" dur="1000"/>
                                        <p:tgtEl>
                                          <p:spTgt spid="9">
                                            <p:graphicEl>
                                              <a:dgm id="{2F0F2748-4E61-458B-BD4C-038A47EC6627}"/>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9">
                                            <p:graphicEl>
                                              <a:dgm id="{C4FBFA0E-3A6C-4AA5-93AC-CB709A722AFC}"/>
                                            </p:graphicEl>
                                          </p:spTgt>
                                        </p:tgtEl>
                                        <p:attrNameLst>
                                          <p:attrName>style.visibility</p:attrName>
                                        </p:attrNameLst>
                                      </p:cBhvr>
                                      <p:to>
                                        <p:strVal val="visible"/>
                                      </p:to>
                                    </p:set>
                                    <p:anim calcmode="lin" valueType="num">
                                      <p:cBhvr>
                                        <p:cTn id="93" dur="1000" fill="hold"/>
                                        <p:tgtEl>
                                          <p:spTgt spid="9">
                                            <p:graphicEl>
                                              <a:dgm id="{C4FBFA0E-3A6C-4AA5-93AC-CB709A722AFC}"/>
                                            </p:graphicEl>
                                          </p:spTgt>
                                        </p:tgtEl>
                                        <p:attrNameLst>
                                          <p:attrName>ppt_w</p:attrName>
                                        </p:attrNameLst>
                                      </p:cBhvr>
                                      <p:tavLst>
                                        <p:tav tm="0">
                                          <p:val>
                                            <p:fltVal val="0"/>
                                          </p:val>
                                        </p:tav>
                                        <p:tav tm="100000">
                                          <p:val>
                                            <p:strVal val="#ppt_w"/>
                                          </p:val>
                                        </p:tav>
                                      </p:tavLst>
                                    </p:anim>
                                    <p:anim calcmode="lin" valueType="num">
                                      <p:cBhvr>
                                        <p:cTn id="94" dur="1000" fill="hold"/>
                                        <p:tgtEl>
                                          <p:spTgt spid="9">
                                            <p:graphicEl>
                                              <a:dgm id="{C4FBFA0E-3A6C-4AA5-93AC-CB709A722AFC}"/>
                                            </p:graphicEl>
                                          </p:spTgt>
                                        </p:tgtEl>
                                        <p:attrNameLst>
                                          <p:attrName>ppt_h</p:attrName>
                                        </p:attrNameLst>
                                      </p:cBhvr>
                                      <p:tavLst>
                                        <p:tav tm="0">
                                          <p:val>
                                            <p:fltVal val="0"/>
                                          </p:val>
                                        </p:tav>
                                        <p:tav tm="100000">
                                          <p:val>
                                            <p:strVal val="#ppt_h"/>
                                          </p:val>
                                        </p:tav>
                                      </p:tavLst>
                                    </p:anim>
                                    <p:anim calcmode="lin" valueType="num">
                                      <p:cBhvr>
                                        <p:cTn id="95" dur="1000" fill="hold"/>
                                        <p:tgtEl>
                                          <p:spTgt spid="9">
                                            <p:graphicEl>
                                              <a:dgm id="{C4FBFA0E-3A6C-4AA5-93AC-CB709A722AFC}"/>
                                            </p:graphicEl>
                                          </p:spTgt>
                                        </p:tgtEl>
                                        <p:attrNameLst>
                                          <p:attrName>style.rotation</p:attrName>
                                        </p:attrNameLst>
                                      </p:cBhvr>
                                      <p:tavLst>
                                        <p:tav tm="0">
                                          <p:val>
                                            <p:fltVal val="90"/>
                                          </p:val>
                                        </p:tav>
                                        <p:tav tm="100000">
                                          <p:val>
                                            <p:fltVal val="0"/>
                                          </p:val>
                                        </p:tav>
                                      </p:tavLst>
                                    </p:anim>
                                    <p:animEffect transition="in" filter="fade">
                                      <p:cBhvr>
                                        <p:cTn id="96" dur="1000"/>
                                        <p:tgtEl>
                                          <p:spTgt spid="9">
                                            <p:graphicEl>
                                              <a:dgm id="{C4FBFA0E-3A6C-4AA5-93AC-CB709A722A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9"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Preguntas:</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E79BDC49-23AB-7BAA-B73B-3347CC46E2F9}"/>
              </a:ext>
            </a:extLst>
          </p:cNvPr>
          <p:cNvSpPr txBox="1">
            <a:spLocks noChangeArrowheads="1"/>
          </p:cNvSpPr>
          <p:nvPr/>
        </p:nvSpPr>
        <p:spPr bwMode="auto">
          <a:xfrm>
            <a:off x="769671" y="2905125"/>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_tradnl" altLang="es-CO" sz="2800" dirty="0">
                <a:solidFill>
                  <a:schemeClr val="bg1"/>
                </a:solidFill>
              </a:rPr>
              <a:t>Sesión de preguntas</a:t>
            </a:r>
          </a:p>
        </p:txBody>
      </p:sp>
      <p:pic>
        <p:nvPicPr>
          <p:cNvPr id="9" name="Imagen 8">
            <a:extLst>
              <a:ext uri="{FF2B5EF4-FFF2-40B4-BE49-F238E27FC236}">
                <a16:creationId xmlns:a16="http://schemas.microsoft.com/office/drawing/2014/main" id="{7816A577-F392-1739-10CE-2D756A2512D5}"/>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292253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6">
            <a:extLst>
              <a:ext uri="{FF2B5EF4-FFF2-40B4-BE49-F238E27FC236}">
                <a16:creationId xmlns:a16="http://schemas.microsoft.com/office/drawing/2014/main" id="{FB3901A8-45B7-6ABC-4026-21634FA6F2B6}"/>
              </a:ext>
            </a:extLst>
          </p:cNvPr>
          <p:cNvSpPr txBox="1">
            <a:spLocks noChangeArrowheads="1"/>
          </p:cNvSpPr>
          <p:nvPr/>
        </p:nvSpPr>
        <p:spPr bwMode="auto">
          <a:xfrm>
            <a:off x="684213" y="3129153"/>
            <a:ext cx="8064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_tradnl" altLang="es-CO" dirty="0">
                <a:solidFill>
                  <a:schemeClr val="bg1"/>
                </a:solidFill>
              </a:rPr>
              <a:t>¡Muchas Gracias!</a:t>
            </a:r>
          </a:p>
        </p:txBody>
      </p:sp>
      <p:pic>
        <p:nvPicPr>
          <p:cNvPr id="6" name="Imagen 5">
            <a:extLst>
              <a:ext uri="{FF2B5EF4-FFF2-40B4-BE49-F238E27FC236}">
                <a16:creationId xmlns:a16="http://schemas.microsoft.com/office/drawing/2014/main" id="{DB93897E-5238-7AED-24D9-6CDDF6925934}"/>
              </a:ext>
            </a:extLst>
          </p:cNvPr>
          <p:cNvPicPr>
            <a:picLocks noChangeAspect="1"/>
          </p:cNvPicPr>
          <p:nvPr/>
        </p:nvPicPr>
        <p:blipFill>
          <a:blip r:embed="rId6"/>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7558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sp>
        <p:nvSpPr>
          <p:cNvPr id="8" name="Text Box 6">
            <a:extLst>
              <a:ext uri="{FF2B5EF4-FFF2-40B4-BE49-F238E27FC236}">
                <a16:creationId xmlns:a16="http://schemas.microsoft.com/office/drawing/2014/main" id="{C0FAC4FD-8EE6-5C15-2C10-94E31D7C62ED}"/>
              </a:ext>
            </a:extLst>
          </p:cNvPr>
          <p:cNvSpPr txBox="1">
            <a:spLocks noChangeArrowheads="1"/>
          </p:cNvSpPr>
          <p:nvPr/>
        </p:nvSpPr>
        <p:spPr bwMode="auto">
          <a:xfrm>
            <a:off x="539750" y="1973707"/>
            <a:ext cx="8064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4950" indent="-234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_tradnl" altLang="es-CO" sz="2400" b="1" dirty="0">
                <a:solidFill>
                  <a:schemeClr val="bg1"/>
                </a:solidFill>
              </a:rPr>
              <a:t>	INSTITUTO INTERNACIONAL DE AUDITORES INTERNOS </a:t>
            </a:r>
          </a:p>
          <a:p>
            <a:pPr>
              <a:spcBef>
                <a:spcPct val="0"/>
              </a:spcBef>
              <a:buFontTx/>
              <a:buNone/>
            </a:pPr>
            <a:endParaRPr lang="es-ES_tradnl" altLang="es-CO" sz="2400" b="1" dirty="0">
              <a:solidFill>
                <a:schemeClr val="bg1"/>
              </a:solidFill>
            </a:endParaRPr>
          </a:p>
          <a:p>
            <a:pPr>
              <a:spcBef>
                <a:spcPct val="0"/>
              </a:spcBef>
              <a:buFontTx/>
              <a:buNone/>
            </a:pPr>
            <a:endParaRPr lang="es-CO" altLang="es-CO" sz="2400" dirty="0">
              <a:solidFill>
                <a:schemeClr val="bg1"/>
              </a:solidFill>
            </a:endParaRPr>
          </a:p>
          <a:p>
            <a:pPr>
              <a:spcBef>
                <a:spcPct val="0"/>
              </a:spcBef>
              <a:buFontTx/>
              <a:buNone/>
            </a:pPr>
            <a:endParaRPr lang="es-CO" altLang="es-CO" sz="2400" dirty="0">
              <a:solidFill>
                <a:schemeClr val="bg1"/>
              </a:solidFill>
            </a:endParaRPr>
          </a:p>
        </p:txBody>
      </p:sp>
      <p:pic>
        <p:nvPicPr>
          <p:cNvPr id="9" name="6 Imagen" descr="D:\Users\Mercadeo\Pictures\Logos Certificaciones\CIA.bmp">
            <a:extLst>
              <a:ext uri="{FF2B5EF4-FFF2-40B4-BE49-F238E27FC236}">
                <a16:creationId xmlns:a16="http://schemas.microsoft.com/office/drawing/2014/main" id="{A257DE8C-11CB-74CF-6EBD-3382D5B054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938907"/>
            <a:ext cx="20161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Rectángulo">
            <a:extLst>
              <a:ext uri="{FF2B5EF4-FFF2-40B4-BE49-F238E27FC236}">
                <a16:creationId xmlns:a16="http://schemas.microsoft.com/office/drawing/2014/main" id="{EC698C44-F302-5E42-1E4C-2A6446B283CD}"/>
              </a:ext>
            </a:extLst>
          </p:cNvPr>
          <p:cNvSpPr>
            <a:spLocks noChangeArrowheads="1"/>
          </p:cNvSpPr>
          <p:nvPr/>
        </p:nvSpPr>
        <p:spPr bwMode="auto">
          <a:xfrm>
            <a:off x="3416300" y="4131120"/>
            <a:ext cx="5187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CO" altLang="es-CO" sz="1800" b="1" i="1" dirty="0">
                <a:solidFill>
                  <a:schemeClr val="bg1"/>
                </a:solidFill>
              </a:rPr>
              <a:t>CERTIFIED INTERNAL AUDITOR (CIA)</a:t>
            </a:r>
            <a:r>
              <a:rPr lang="es-CO" altLang="es-CO" sz="1800" dirty="0">
                <a:solidFill>
                  <a:schemeClr val="bg1"/>
                </a:solidFill>
              </a:rPr>
              <a:t>- (Auditor Interno Certificado), la designación CIA es la única certificación globalmente aceptada para los auditores internos y sigue siendo el estándar por el cual las personas demuestran su competencia y profesionalidad en el campo de la auditoría interna.</a:t>
            </a:r>
          </a:p>
        </p:txBody>
      </p:sp>
      <p:pic>
        <p:nvPicPr>
          <p:cNvPr id="11" name="Imagen 10">
            <a:extLst>
              <a:ext uri="{FF2B5EF4-FFF2-40B4-BE49-F238E27FC236}">
                <a16:creationId xmlns:a16="http://schemas.microsoft.com/office/drawing/2014/main" id="{01FBAD85-A972-80DA-84FF-5EB2CDF41CD1}"/>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0433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70E0D4-C238-44EB-802E-28726BA83CD8}"/>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rcRect l="6372" t="9274" r="12249" b="16943"/>
          <a:stretch/>
        </p:blipFill>
        <p:spPr>
          <a:xfrm rot="10800000">
            <a:off x="88796" y="0"/>
            <a:ext cx="9055204" cy="6858000"/>
          </a:xfrm>
          <a:prstGeom prst="round2DiagRect">
            <a:avLst>
              <a:gd name="adj1" fmla="val 16667"/>
              <a:gd name="adj2" fmla="val 2020"/>
            </a:avLst>
          </a:prstGeom>
          <a:solidFill>
            <a:schemeClr val="tx2">
              <a:lumMod val="50000"/>
            </a:schemeClr>
          </a:solidFill>
          <a:ln>
            <a:solidFill>
              <a:srgbClr val="0099CC"/>
            </a:solidFill>
          </a:ln>
        </p:spPr>
        <p:style>
          <a:lnRef idx="0">
            <a:scrgbClr r="0" g="0" b="0"/>
          </a:lnRef>
          <a:fillRef idx="0">
            <a:scrgbClr r="0" g="0" b="0"/>
          </a:fillRef>
          <a:effectRef idx="0">
            <a:scrgbClr r="0" g="0" b="0"/>
          </a:effectRef>
          <a:fontRef idx="minor">
            <a:schemeClr val="lt1"/>
          </a:fontRef>
        </p:style>
      </p:pic>
      <p:pic>
        <p:nvPicPr>
          <p:cNvPr id="4" name="Imagen 3">
            <a:extLst>
              <a:ext uri="{FF2B5EF4-FFF2-40B4-BE49-F238E27FC236}">
                <a16:creationId xmlns:a16="http://schemas.microsoft.com/office/drawing/2014/main" id="{1EEA6AA6-538E-4655-B85A-48AE305564EB}"/>
              </a:ext>
            </a:extLst>
          </p:cNvPr>
          <p:cNvPicPr>
            <a:picLocks noChangeAspect="1"/>
          </p:cNvPicPr>
          <p:nvPr/>
        </p:nvPicPr>
        <p:blipFill>
          <a:blip r:embed="rId4"/>
          <a:stretch>
            <a:fillRect/>
          </a:stretch>
        </p:blipFill>
        <p:spPr>
          <a:xfrm>
            <a:off x="7041745" y="363902"/>
            <a:ext cx="823757" cy="511728"/>
          </a:xfrm>
          <a:prstGeom prst="rect">
            <a:avLst/>
          </a:prstGeom>
        </p:spPr>
      </p:pic>
      <p:pic>
        <p:nvPicPr>
          <p:cNvPr id="7" name="Imagen 6">
            <a:extLst>
              <a:ext uri="{FF2B5EF4-FFF2-40B4-BE49-F238E27FC236}">
                <a16:creationId xmlns:a16="http://schemas.microsoft.com/office/drawing/2014/main" id="{5ED9A3C1-8AAA-4445-9F22-03A917AE5CA0}"/>
              </a:ext>
            </a:extLst>
          </p:cNvPr>
          <p:cNvPicPr>
            <a:picLocks noChangeAspect="1"/>
          </p:cNvPicPr>
          <p:nvPr/>
        </p:nvPicPr>
        <p:blipFill>
          <a:blip r:embed="rId5"/>
          <a:stretch>
            <a:fillRect/>
          </a:stretch>
        </p:blipFill>
        <p:spPr>
          <a:xfrm>
            <a:off x="7680833" y="496351"/>
            <a:ext cx="1463167" cy="353599"/>
          </a:xfrm>
          <a:prstGeom prst="rect">
            <a:avLst/>
          </a:prstGeom>
        </p:spPr>
      </p:pic>
      <p:sp>
        <p:nvSpPr>
          <p:cNvPr id="2" name="Text Box 9">
            <a:extLst>
              <a:ext uri="{FF2B5EF4-FFF2-40B4-BE49-F238E27FC236}">
                <a16:creationId xmlns:a16="http://schemas.microsoft.com/office/drawing/2014/main" id="{732AD908-CAB6-95F6-A1AB-63C350CD110B}"/>
              </a:ext>
            </a:extLst>
          </p:cNvPr>
          <p:cNvSpPr txBox="1">
            <a:spLocks noChangeArrowheads="1"/>
          </p:cNvSpPr>
          <p:nvPr/>
        </p:nvSpPr>
        <p:spPr bwMode="auto">
          <a:xfrm>
            <a:off x="546458" y="1306663"/>
            <a:ext cx="7037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30000"/>
              </a:spcBef>
              <a:buClr>
                <a:schemeClr val="bg1"/>
              </a:buClr>
              <a:buFont typeface="Wingdings" panose="05000000000000000000" pitchFamily="2" charset="2"/>
              <a:buNone/>
            </a:pPr>
            <a:r>
              <a:rPr lang="es-MX" altLang="es-CO" sz="1800" b="1" dirty="0">
                <a:solidFill>
                  <a:schemeClr val="bg1"/>
                </a:solidFill>
              </a:rPr>
              <a:t>La auditoría:</a:t>
            </a:r>
          </a:p>
        </p:txBody>
      </p:sp>
      <p:sp>
        <p:nvSpPr>
          <p:cNvPr id="6" name="Rectangle 10">
            <a:extLst>
              <a:ext uri="{FF2B5EF4-FFF2-40B4-BE49-F238E27FC236}">
                <a16:creationId xmlns:a16="http://schemas.microsoft.com/office/drawing/2014/main" id="{BFBE9FB9-1E04-5146-7DBD-DAA5A5791ACC}"/>
              </a:ext>
            </a:extLst>
          </p:cNvPr>
          <p:cNvSpPr>
            <a:spLocks noChangeArrowheads="1"/>
          </p:cNvSpPr>
          <p:nvPr/>
        </p:nvSpPr>
        <p:spPr bwMode="auto">
          <a:xfrm>
            <a:off x="171958" y="1336866"/>
            <a:ext cx="291338" cy="199326"/>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CO" sz="1800">
              <a:solidFill>
                <a:schemeClr val="bg1"/>
              </a:solidFill>
            </a:endParaRPr>
          </a:p>
        </p:txBody>
      </p:sp>
      <p:pic>
        <p:nvPicPr>
          <p:cNvPr id="8" name="Imagen 7">
            <a:extLst>
              <a:ext uri="{FF2B5EF4-FFF2-40B4-BE49-F238E27FC236}">
                <a16:creationId xmlns:a16="http://schemas.microsoft.com/office/drawing/2014/main" id="{FB44BEDB-171D-05E1-E0B5-E94CF9537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526" t="23399" r="43700" b="31801"/>
          <a:stretch>
            <a:fillRect/>
          </a:stretch>
        </p:blipFill>
        <p:spPr bwMode="auto">
          <a:xfrm>
            <a:off x="2129423" y="1239532"/>
            <a:ext cx="5846845" cy="550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E5A2B24B-61E5-E5FC-4CC1-0FC400C96BA2}"/>
              </a:ext>
            </a:extLst>
          </p:cNvPr>
          <p:cNvPicPr>
            <a:picLocks noChangeAspect="1"/>
          </p:cNvPicPr>
          <p:nvPr/>
        </p:nvPicPr>
        <p:blipFill>
          <a:blip r:embed="rId7"/>
          <a:stretch>
            <a:fillRect/>
          </a:stretch>
        </p:blipFill>
        <p:spPr>
          <a:xfrm>
            <a:off x="4844909" y="412835"/>
            <a:ext cx="2196836" cy="479948"/>
          </a:xfrm>
          <a:prstGeom prst="rect">
            <a:avLst/>
          </a:prstGeom>
        </p:spPr>
      </p:pic>
    </p:spTree>
    <p:extLst>
      <p:ext uri="{BB962C8B-B14F-4D97-AF65-F5344CB8AC3E}">
        <p14:creationId xmlns:p14="http://schemas.microsoft.com/office/powerpoint/2010/main" val="134954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1191</TotalTime>
  <Words>3792</Words>
  <Application>Microsoft Office PowerPoint</Application>
  <PresentationFormat>Presentación en pantalla (4:3)</PresentationFormat>
  <Paragraphs>385</Paragraphs>
  <Slides>73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73</vt:i4>
      </vt:variant>
    </vt:vector>
  </HeadingPairs>
  <TitlesOfParts>
    <vt:vector size="80" baseType="lpstr">
      <vt:lpstr>Aptos</vt:lpstr>
      <vt:lpstr>Arial</vt:lpstr>
      <vt:lpstr>Century Gothic</vt:lpstr>
      <vt:lpstr>Tahoma</vt:lpstr>
      <vt:lpstr>Wingdings</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German Ramirez Gasca</dc:creator>
  <cp:lastModifiedBy>German Ramirez Gasca</cp:lastModifiedBy>
  <cp:revision>35</cp:revision>
  <cp:lastPrinted>2024-08-16T20:19:51Z</cp:lastPrinted>
  <dcterms:created xsi:type="dcterms:W3CDTF">2022-08-22T19:28:55Z</dcterms:created>
  <dcterms:modified xsi:type="dcterms:W3CDTF">2024-08-16T20:20:34Z</dcterms:modified>
</cp:coreProperties>
</file>